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wav" ContentType="audio/x-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audio1.wav" ContentType="audio/wav"/>
  <Override PartName="/ppt/notesSlides/notesSlide4.xml" ContentType="application/vnd.openxmlformats-officedocument.presentationml.notesSlide+xml"/>
  <Override PartName="/ppt/media/audio2.wav" ContentType="audio/wav"/>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83" r:id="rId2"/>
    <p:sldId id="258" r:id="rId3"/>
    <p:sldId id="260" r:id="rId4"/>
    <p:sldId id="291" r:id="rId5"/>
    <p:sldId id="294" r:id="rId6"/>
    <p:sldId id="295" r:id="rId7"/>
    <p:sldId id="302" r:id="rId8"/>
    <p:sldId id="288" r:id="rId9"/>
    <p:sldId id="276" r:id="rId10"/>
    <p:sldId id="300" r:id="rId11"/>
    <p:sldId id="296" r:id="rId12"/>
    <p:sldId id="298" r:id="rId13"/>
    <p:sldId id="299" r:id="rId14"/>
    <p:sldId id="303" r:id="rId15"/>
    <p:sldId id="279" r:id="rId1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BAD7B"/>
    <a:srgbClr val="00C878"/>
    <a:srgbClr val="F6BE00"/>
    <a:srgbClr val="55A064"/>
    <a:srgbClr val="0A6446"/>
    <a:srgbClr val="098F66"/>
    <a:srgbClr val="00EAB7"/>
    <a:srgbClr val="FFFFFF"/>
    <a:srgbClr val="FFC878"/>
    <a:srgbClr val="0DC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20" autoAdjust="0"/>
    <p:restoredTop sz="94660"/>
  </p:normalViewPr>
  <p:slideViewPr>
    <p:cSldViewPr>
      <p:cViewPr varScale="1">
        <p:scale>
          <a:sx n="137" d="100"/>
          <a:sy n="137" d="100"/>
        </p:scale>
        <p:origin x="816" y="184"/>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B18BB-639C-42BE-B0DE-21E803C82813}" type="datetimeFigureOut">
              <a:rPr lang="zh-CN" altLang="en-US" smtClean="0"/>
              <a:pPr/>
              <a:t>2019/3/17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B1B66-F3EE-4F0D-95E9-FE23E9477CC4}" type="slidenum">
              <a:rPr lang="zh-CN" altLang="en-US" smtClean="0"/>
              <a:pPr/>
              <a:t>‹#›</a:t>
            </a:fld>
            <a:endParaRPr lang="zh-CN" altLang="en-US"/>
          </a:p>
        </p:txBody>
      </p:sp>
    </p:spTree>
    <p:extLst>
      <p:ext uri="{BB962C8B-B14F-4D97-AF65-F5344CB8AC3E}">
        <p14:creationId xmlns:p14="http://schemas.microsoft.com/office/powerpoint/2010/main" val="160743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7</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8</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10</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495845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3" Type="http://schemas.openxmlformats.org/officeDocument/2006/relationships/audio" Target="../media/audio2.wav"/><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4" Type="http://schemas.openxmlformats.org/officeDocument/2006/relationships/image" Target="../media/image15.png"/><Relationship Id="rId5" Type="http://schemas.microsoft.com/office/2007/relationships/hdphoto" Target="../media/hdphoto7.wdp"/><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audio" Target="../media/audio2.wav"/></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8.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1" Type="http://schemas.microsoft.com/office/2007/relationships/hdphoto" Target="../media/hdphoto3.wdp"/><Relationship Id="rId12" Type="http://schemas.openxmlformats.org/officeDocument/2006/relationships/image" Target="../media/image5.png"/><Relationship Id="rId13" Type="http://schemas.microsoft.com/office/2007/relationships/hdphoto" Target="../media/hdphoto4.wdp"/><Relationship Id="rId1" Type="http://schemas.openxmlformats.org/officeDocument/2006/relationships/audio" Target="NULL" TargetMode="External"/><Relationship Id="rId2" Type="http://schemas.microsoft.com/office/2007/relationships/media" Target="../media/media2.wav"/><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microsoft.com/office/2007/relationships/hdphoto" Target="../media/hdphoto2.wdp"/><Relationship Id="rId9" Type="http://schemas.openxmlformats.org/officeDocument/2006/relationships/image" Target="../media/image1.png"/><Relationship Id="rId10"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4" Type="http://schemas.openxmlformats.org/officeDocument/2006/relationships/image" Target="../media/image6.png"/><Relationship Id="rId5" Type="http://schemas.microsoft.com/office/2007/relationships/hdphoto" Target="../media/hdphoto5.wdp"/><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g"/><Relationship Id="rId1" Type="http://schemas.openxmlformats.org/officeDocument/2006/relationships/slideLayout" Target="../slideLayouts/slideLayout3.xml"/><Relationship Id="rId2"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audio" Target="../media/audio2.wav"/></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6.wdp"/><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audio" Target="../media/audio2.wav"/><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429352" y="2536977"/>
            <a:ext cx="2236510" cy="1200329"/>
          </a:xfrm>
          <a:prstGeom prst="rect">
            <a:avLst/>
          </a:prstGeom>
          <a:noFill/>
        </p:spPr>
        <p:txBody>
          <a:bodyPr wrap="none" rtlCol="0">
            <a:spAutoFit/>
          </a:bodyPr>
          <a:lstStyle/>
          <a:p>
            <a:pPr algn="ctr"/>
            <a:r>
              <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rPr>
              <a:t>霸笔</a:t>
            </a:r>
            <a:r>
              <a:rPr lang="zh-CN" altLang="en-US" sz="4000" b="1" dirty="0" smtClean="0">
                <a:solidFill>
                  <a:schemeClr val="tx1">
                    <a:lumMod val="85000"/>
                    <a:lumOff val="15000"/>
                  </a:schemeClr>
                </a:solidFill>
                <a:latin typeface="微软雅黑" panose="020B0503020204020204" pitchFamily="34" charset="-122"/>
                <a:ea typeface="微软雅黑" panose="020B0503020204020204" pitchFamily="34" charset="-122"/>
              </a:rPr>
              <a:t>笔记</a:t>
            </a:r>
            <a:endParaRPr lang="en-US" altLang="zh-CN" sz="40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3200" b="1" dirty="0" smtClean="0">
                <a:solidFill>
                  <a:schemeClr val="tx1">
                    <a:lumMod val="85000"/>
                    <a:lumOff val="15000"/>
                  </a:schemeClr>
                </a:solidFill>
                <a:latin typeface="微软雅黑" panose="020B0503020204020204" pitchFamily="34" charset="-122"/>
                <a:ea typeface="微软雅黑" panose="020B0503020204020204" pitchFamily="34" charset="-122"/>
              </a:rPr>
              <a:t>项目计划</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2594989" y="3679606"/>
            <a:ext cx="3905236" cy="400110"/>
          </a:xfrm>
          <a:prstGeom prst="rect">
            <a:avLst/>
          </a:prstGeom>
          <a:noFill/>
        </p:spPr>
        <p:txBody>
          <a:bodyPr wrap="none" rtlCol="0">
            <a:spAutoFit/>
          </a:bodyPr>
          <a:lstStyle/>
          <a:p>
            <a:pPr algn="ct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G02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小组：高兴欣 王晨旭 倪嘉玲</a:t>
            </a:r>
          </a:p>
        </p:txBody>
      </p:sp>
      <p:pic>
        <p:nvPicPr>
          <p:cNvPr id="14" name="winx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756576" y="-884634"/>
            <a:ext cx="609600" cy="609600"/>
          </a:xfrm>
          <a:prstGeom prst="rect">
            <a:avLst/>
          </a:prstGeom>
        </p:spPr>
      </p:pic>
      <p:grpSp>
        <p:nvGrpSpPr>
          <p:cNvPr id="15" name="组合 14"/>
          <p:cNvGrpSpPr/>
          <p:nvPr/>
        </p:nvGrpSpPr>
        <p:grpSpPr>
          <a:xfrm>
            <a:off x="3832681" y="926559"/>
            <a:ext cx="1429852" cy="1429852"/>
            <a:chOff x="1232831" y="1748812"/>
            <a:chExt cx="1645876" cy="1645876"/>
          </a:xfrm>
        </p:grpSpPr>
        <p:sp>
          <p:nvSpPr>
            <p:cNvPr id="2" name="圆角矩形 1"/>
            <p:cNvSpPr/>
            <p:nvPr/>
          </p:nvSpPr>
          <p:spPr>
            <a:xfrm>
              <a:off x="1232831" y="1748812"/>
              <a:ext cx="1645876" cy="16458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TextBox 23"/>
            <p:cNvSpPr txBox="1"/>
            <p:nvPr/>
          </p:nvSpPr>
          <p:spPr>
            <a:xfrm>
              <a:off x="1265508" y="2080468"/>
              <a:ext cx="1592765" cy="885689"/>
            </a:xfrm>
            <a:prstGeom prst="rect">
              <a:avLst/>
            </a:prstGeom>
            <a:noFill/>
          </p:spPr>
          <p:txBody>
            <a:bodyPr wrap="none" rtlCol="0">
              <a:spAutoFit/>
            </a:bodyPr>
            <a:lstStyle/>
            <a:p>
              <a:pPr algn="ctr"/>
              <a:r>
                <a:rPr lang="en-US" altLang="zh-CN" sz="4400" dirty="0">
                  <a:solidFill>
                    <a:schemeClr val="bg1"/>
                  </a:solidFill>
                  <a:latin typeface="Impact" panose="020B0806030902050204" pitchFamily="34" charset="0"/>
                  <a:ea typeface="微软雅黑" panose="020B0503020204020204" pitchFamily="34" charset="-122"/>
                </a:rPr>
                <a:t>BUBY</a:t>
              </a:r>
              <a:endParaRPr lang="zh-CN" altLang="en-US" sz="4400" dirty="0">
                <a:solidFill>
                  <a:schemeClr val="bg1"/>
                </a:solidFill>
                <a:latin typeface="Impact" panose="020B0806030902050204" pitchFamily="34" charset="0"/>
                <a:ea typeface="微软雅黑" panose="020B0503020204020204" pitchFamily="34" charset="-122"/>
              </a:endParaRPr>
            </a:p>
          </p:txBody>
        </p:sp>
      </p:grpSp>
      <p:cxnSp>
        <p:nvCxnSpPr>
          <p:cNvPr id="8" name="直接箭头连接符 7"/>
          <p:cNvCxnSpPr/>
          <p:nvPr/>
        </p:nvCxnSpPr>
        <p:spPr>
          <a:xfrm>
            <a:off x="3296627"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17" fill="hold"/>
                                        <p:tgtEl>
                                          <p:spTgt spid="14"/>
                                        </p:tgtEl>
                                      </p:cBhvr>
                                    </p:cmd>
                                  </p:childTnLst>
                                </p:cTn>
                              </p:par>
                              <p:par>
                                <p:cTn id="7" presetID="2" presetClass="entr" presetSubtype="8"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1000" fill="hold"/>
                                        <p:tgtEl>
                                          <p:spTgt spid="15"/>
                                        </p:tgtEl>
                                        <p:attrNameLst>
                                          <p:attrName>ppt_x</p:attrName>
                                        </p:attrNameLst>
                                      </p:cBhvr>
                                      <p:tavLst>
                                        <p:tav tm="0">
                                          <p:val>
                                            <p:strVal val="0-#ppt_w/2"/>
                                          </p:val>
                                        </p:tav>
                                        <p:tav tm="100000">
                                          <p:val>
                                            <p:strVal val="#ppt_x"/>
                                          </p:val>
                                        </p:tav>
                                      </p:tavLst>
                                    </p:anim>
                                    <p:anim calcmode="lin" valueType="num">
                                      <p:cBhvr additive="base">
                                        <p:cTn id="10" dur="1000" fill="hold"/>
                                        <p:tgtEl>
                                          <p:spTgt spid="15"/>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12" presetClass="entr" presetSubtype="4" fill="hold" grpId="0" nodeType="withEffect">
                                  <p:stCondLst>
                                    <p:cond delay="15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par>
                                <p:cTn id="18" presetID="12" presetClass="entr" presetSubtype="1" fill="hold" grpId="0" nodeType="withEffect">
                                  <p:stCondLst>
                                    <p:cond delay="1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ppt_y</p:attrName>
                                        </p:attrNameLst>
                                      </p:cBhvr>
                                      <p:tavLst>
                                        <p:tav tm="0">
                                          <p:val>
                                            <p:strVal val="#ppt_y-#ppt_h*1.125000"/>
                                          </p:val>
                                        </p:tav>
                                        <p:tav tm="100000">
                                          <p:val>
                                            <p:strVal val="#ppt_y"/>
                                          </p:val>
                                        </p:tav>
                                      </p:tavLst>
                                    </p:anim>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14"/>
                </p:tgtEl>
              </p:cMediaNode>
            </p:audio>
          </p:childTnLst>
        </p:cTn>
      </p:par>
    </p:tnLst>
    <p:bldLst>
      <p:bldP spid="3"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467544" y="145478"/>
            <a:ext cx="2194832" cy="553998"/>
          </a:xfrm>
          <a:prstGeom prst="rect">
            <a:avLst/>
          </a:prstGeom>
          <a:noFill/>
        </p:spPr>
        <p:txBody>
          <a:bodyPr wrap="none" rtlCol="0">
            <a:spAutoFit/>
          </a:bodyPr>
          <a:lstStyle/>
          <a:p>
            <a:r>
              <a:rPr lang="en-US" altLang="zh-CN" sz="3000" dirty="0">
                <a:solidFill>
                  <a:srgbClr val="00B0F0"/>
                </a:solidFill>
                <a:latin typeface="微软雅黑" panose="020B0503020204020204" pitchFamily="34" charset="-122"/>
                <a:ea typeface="微软雅黑" panose="020B0503020204020204" pitchFamily="34" charset="-122"/>
              </a:rPr>
              <a:t>WBS</a:t>
            </a:r>
            <a:r>
              <a:rPr lang="zh-CN" altLang="en-US" sz="3000" dirty="0">
                <a:solidFill>
                  <a:srgbClr val="00B0F0"/>
                </a:solidFill>
                <a:latin typeface="微软雅黑" panose="020B0503020204020204" pitchFamily="34" charset="-122"/>
                <a:ea typeface="微软雅黑" panose="020B0503020204020204" pitchFamily="34" charset="-122"/>
              </a:rPr>
              <a:t>结构图</a:t>
            </a:r>
            <a:endParaRPr lang="zh-CN" altLang="en-US" sz="1400" dirty="0">
              <a:solidFill>
                <a:srgbClr val="00B0F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00" y="843558"/>
            <a:ext cx="9128418" cy="3673302"/>
          </a:xfrm>
          <a:prstGeom prst="rect">
            <a:avLst/>
          </a:prstGeom>
        </p:spPr>
      </p:pic>
    </p:spTree>
    <p:extLst>
      <p:ext uri="{BB962C8B-B14F-4D97-AF65-F5344CB8AC3E}">
        <p14:creationId xmlns:p14="http://schemas.microsoft.com/office/powerpoint/2010/main" val="133072096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3" name="TextBox 52"/>
          <p:cNvSpPr txBox="1"/>
          <p:nvPr/>
        </p:nvSpPr>
        <p:spPr>
          <a:xfrm>
            <a:off x="2160102" y="1571002"/>
            <a:ext cx="2236510" cy="707886"/>
          </a:xfrm>
          <a:prstGeom prst="rect">
            <a:avLst/>
          </a:prstGeom>
          <a:noFill/>
        </p:spPr>
        <p:txBody>
          <a:bodyPr wrap="none" rtlCol="0">
            <a:spAutoFit/>
          </a:bodyPr>
          <a:lstStyle/>
          <a:p>
            <a:pPr algn="r"/>
            <a:r>
              <a:rPr lang="zh-CN" altLang="en-US" sz="4000" dirty="0">
                <a:solidFill>
                  <a:schemeClr val="bg1"/>
                </a:solidFill>
                <a:latin typeface="微软雅黑" panose="020B0503020204020204" pitchFamily="34" charset="-122"/>
                <a:ea typeface="微软雅黑" panose="020B0503020204020204" pitchFamily="34" charset="-122"/>
              </a:rPr>
              <a:t>小组分工</a:t>
            </a:r>
          </a:p>
        </p:txBody>
      </p:sp>
      <p:sp>
        <p:nvSpPr>
          <p:cNvPr id="2" name="TextBox 1"/>
          <p:cNvSpPr txBox="1"/>
          <p:nvPr/>
        </p:nvSpPr>
        <p:spPr>
          <a:xfrm>
            <a:off x="3395833" y="2278888"/>
            <a:ext cx="3379002" cy="707886"/>
          </a:xfrm>
          <a:prstGeom prst="rect">
            <a:avLst/>
          </a:prstGeom>
          <a:noFill/>
        </p:spPr>
        <p:txBody>
          <a:bodyPr wrap="non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TEAM WORK</a:t>
            </a:r>
            <a:endParaRPr lang="zh-CN" altLang="en-US" sz="4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396612" y="641198"/>
            <a:ext cx="1377444" cy="1377444"/>
            <a:chOff x="4432246" y="1285163"/>
            <a:chExt cx="1377444" cy="1377444"/>
          </a:xfrm>
        </p:grpSpPr>
        <p:sp>
          <p:nvSpPr>
            <p:cNvPr id="36" name="椭圆 35"/>
            <p:cNvSpPr/>
            <p:nvPr/>
          </p:nvSpPr>
          <p:spPr>
            <a:xfrm>
              <a:off x="4432246" y="1285163"/>
              <a:ext cx="1377444" cy="137744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6146" name="Picture 2" descr="F:\1-原创素材\4_ks02\PPT\PPT-0_小图标\023.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3380" t="14425" r="25181" b="12440"/>
            <a:stretch>
              <a:fillRect/>
            </a:stretch>
          </p:blipFill>
          <p:spPr bwMode="auto">
            <a:xfrm>
              <a:off x="4739259" y="1468374"/>
              <a:ext cx="780480" cy="1100536"/>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4211960" y="3291830"/>
            <a:ext cx="2952328" cy="1384995"/>
          </a:xfrm>
          <a:prstGeom prst="rect">
            <a:avLst/>
          </a:prstGeom>
          <a:noFill/>
        </p:spPr>
        <p:txBody>
          <a:bodyPr wrap="square" rtlCol="0">
            <a:spAutoFit/>
          </a:bodyPr>
          <a:lstStyle/>
          <a:p>
            <a:r>
              <a:rPr lang="en-US" altLang="zh-CN" sz="2800" dirty="0">
                <a:solidFill>
                  <a:schemeClr val="bg1"/>
                </a:solidFill>
                <a:latin typeface="黑体" pitchFamily="49" charset="-122"/>
                <a:ea typeface="黑体" pitchFamily="49" charset="-122"/>
              </a:rPr>
              <a:t>1.</a:t>
            </a:r>
            <a:r>
              <a:rPr lang="zh-CN" altLang="en-US" sz="2800" dirty="0">
                <a:solidFill>
                  <a:schemeClr val="bg1"/>
                </a:solidFill>
                <a:latin typeface="黑体" pitchFamily="49" charset="-122"/>
                <a:ea typeface="黑体" pitchFamily="49" charset="-122"/>
              </a:rPr>
              <a:t>小组介绍</a:t>
            </a:r>
            <a:endParaRPr lang="en-US" altLang="zh-CN" sz="2800" dirty="0">
              <a:solidFill>
                <a:schemeClr val="bg1"/>
              </a:solidFill>
              <a:latin typeface="黑体" pitchFamily="49" charset="-122"/>
              <a:ea typeface="黑体" pitchFamily="49" charset="-122"/>
            </a:endParaRPr>
          </a:p>
          <a:p>
            <a:r>
              <a:rPr lang="en-US" altLang="zh-CN" sz="2800" dirty="0">
                <a:solidFill>
                  <a:schemeClr val="bg1"/>
                </a:solidFill>
                <a:latin typeface="黑体" pitchFamily="49" charset="-122"/>
                <a:ea typeface="黑体" pitchFamily="49" charset="-122"/>
              </a:rPr>
              <a:t>2.</a:t>
            </a:r>
            <a:r>
              <a:rPr lang="zh-CN" altLang="en-US" sz="2800" dirty="0">
                <a:solidFill>
                  <a:schemeClr val="bg1"/>
                </a:solidFill>
                <a:latin typeface="黑体" pitchFamily="49" charset="-122"/>
                <a:ea typeface="黑体" pitchFamily="49" charset="-122"/>
              </a:rPr>
              <a:t>组内分工</a:t>
            </a:r>
            <a:endParaRPr lang="en-US" altLang="zh-CN" sz="2800" dirty="0">
              <a:solidFill>
                <a:schemeClr val="bg1"/>
              </a:solidFill>
              <a:latin typeface="黑体" pitchFamily="49" charset="-122"/>
              <a:ea typeface="黑体" pitchFamily="49" charset="-122"/>
            </a:endParaRPr>
          </a:p>
          <a:p>
            <a:r>
              <a:rPr lang="en-US" altLang="zh-CN" sz="2800" dirty="0">
                <a:solidFill>
                  <a:schemeClr val="bg1"/>
                </a:solidFill>
                <a:latin typeface="黑体" pitchFamily="49" charset="-122"/>
                <a:ea typeface="黑体" pitchFamily="49" charset="-122"/>
              </a:rPr>
              <a:t>3.</a:t>
            </a:r>
            <a:r>
              <a:rPr lang="zh-CN" altLang="en-US" sz="2800" dirty="0">
                <a:solidFill>
                  <a:schemeClr val="bg1"/>
                </a:solidFill>
                <a:latin typeface="黑体" pitchFamily="49" charset="-122"/>
                <a:ea typeface="黑体" pitchFamily="49" charset="-122"/>
              </a:rPr>
              <a:t>甘特图</a:t>
            </a:r>
          </a:p>
        </p:txBody>
      </p:sp>
    </p:spTree>
    <p:extLst>
      <p:ext uri="{BB962C8B-B14F-4D97-AF65-F5344CB8AC3E}">
        <p14:creationId xmlns:p14="http://schemas.microsoft.com/office/powerpoint/2010/main" val="367356617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扑1.wav"/>
                                        </p:tgtEl>
                                      </p:cMediaNode>
                                    </p:audio>
                                  </p:subTnLst>
                                </p:cTn>
                              </p:par>
                              <p:par>
                                <p:cTn id="9" presetID="2" presetClass="entr" presetSubtype="8"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0-#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3528" y="123478"/>
            <a:ext cx="1627094" cy="346249"/>
          </a:xfrm>
          <a:prstGeom prst="rect">
            <a:avLst/>
          </a:prstGeom>
          <a:noFill/>
        </p:spPr>
        <p:txBody>
          <a:bodyPr wrap="square" lIns="68580" tIns="34290" rIns="68580" bIns="34290" rtlCol="0">
            <a:spAutoFit/>
          </a:bodyPr>
          <a:lstStyle/>
          <a:p>
            <a:r>
              <a:rPr lang="zh-CN" altLang="en-US" dirty="0">
                <a:solidFill>
                  <a:schemeClr val="accent3"/>
                </a:solidFill>
                <a:latin typeface="黑体" pitchFamily="49" charset="-122"/>
                <a:ea typeface="黑体" pitchFamily="49" charset="-122"/>
              </a:rPr>
              <a:t>组内人员</a:t>
            </a:r>
          </a:p>
        </p:txBody>
      </p:sp>
      <p:sp>
        <p:nvSpPr>
          <p:cNvPr id="3" name="TextBox 2"/>
          <p:cNvSpPr txBox="1"/>
          <p:nvPr/>
        </p:nvSpPr>
        <p:spPr>
          <a:xfrm>
            <a:off x="1010210" y="866612"/>
            <a:ext cx="2446459" cy="3116238"/>
          </a:xfrm>
          <a:prstGeom prst="rect">
            <a:avLst/>
          </a:prstGeom>
          <a:noFill/>
        </p:spPr>
        <p:txBody>
          <a:bodyPr wrap="square" lIns="68580" tIns="34290" rIns="68580" bIns="34290" rtlCol="0">
            <a:spAutoFit/>
          </a:bodyPr>
          <a:lstStyle/>
          <a:p>
            <a:r>
              <a:rPr lang="zh-CN" altLang="en-US" dirty="0">
                <a:solidFill>
                  <a:schemeClr val="accent3"/>
                </a:solidFill>
                <a:latin typeface="楷体" pitchFamily="49" charset="-122"/>
                <a:ea typeface="楷体" pitchFamily="49" charset="-122"/>
              </a:rPr>
              <a:t>项目经理：高兴欣</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13575809175</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9448113663</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组员：倪嘉玲</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15988890403</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790561739</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组员：王晨旭</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13588268977</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657370304</a:t>
            </a:r>
            <a:endParaRPr lang="zh-CN" altLang="en-US" dirty="0">
              <a:solidFill>
                <a:schemeClr val="accent3"/>
              </a:solidFill>
              <a:latin typeface="楷体" pitchFamily="49" charset="-122"/>
              <a:ea typeface="楷体" pitchFamily="49" charset="-122"/>
            </a:endParaRPr>
          </a:p>
        </p:txBody>
      </p:sp>
      <p:sp>
        <p:nvSpPr>
          <p:cNvPr id="4" name="TextBox 3"/>
          <p:cNvSpPr txBox="1"/>
          <p:nvPr/>
        </p:nvSpPr>
        <p:spPr>
          <a:xfrm>
            <a:off x="4351545" y="1986149"/>
            <a:ext cx="3878055" cy="715580"/>
          </a:xfrm>
          <a:prstGeom prst="rect">
            <a:avLst/>
          </a:prstGeom>
          <a:noFill/>
        </p:spPr>
        <p:txBody>
          <a:bodyPr wrap="square" lIns="68580" tIns="34290" rIns="68580" bIns="34290" rtlCol="0">
            <a:spAutoFit/>
          </a:bodyPr>
          <a:lstStyle/>
          <a:p>
            <a:r>
              <a:rPr lang="zh-CN" altLang="en-US" sz="2100" dirty="0">
                <a:solidFill>
                  <a:schemeClr val="accent3"/>
                </a:solidFill>
                <a:latin typeface="楷体" pitchFamily="49" charset="-122"/>
                <a:ea typeface="楷体" pitchFamily="49" charset="-122"/>
              </a:rPr>
              <a:t>项目指导者</a:t>
            </a:r>
            <a:r>
              <a:rPr lang="en-US" altLang="zh-CN" sz="2100" dirty="0">
                <a:solidFill>
                  <a:schemeClr val="accent3"/>
                </a:solidFill>
                <a:latin typeface="楷体" pitchFamily="49" charset="-122"/>
                <a:ea typeface="楷体" pitchFamily="49" charset="-122"/>
              </a:rPr>
              <a:t>/</a:t>
            </a:r>
            <a:r>
              <a:rPr lang="zh-CN" altLang="en-US" sz="2100" dirty="0">
                <a:solidFill>
                  <a:schemeClr val="accent3"/>
                </a:solidFill>
                <a:latin typeface="楷体" pitchFamily="49" charset="-122"/>
                <a:ea typeface="楷体" pitchFamily="49" charset="-122"/>
              </a:rPr>
              <a:t>验收者：杨枨</a:t>
            </a:r>
            <a:endParaRPr lang="en-US" altLang="zh-CN" sz="2100" dirty="0">
              <a:solidFill>
                <a:schemeClr val="accent3"/>
              </a:solidFill>
              <a:latin typeface="楷体" pitchFamily="49" charset="-122"/>
              <a:ea typeface="楷体" pitchFamily="49" charset="-122"/>
            </a:endParaRPr>
          </a:p>
          <a:p>
            <a:r>
              <a:rPr lang="zh-CN" altLang="en-US" sz="2100" dirty="0">
                <a:solidFill>
                  <a:schemeClr val="accent3"/>
                </a:solidFill>
                <a:latin typeface="楷体" pitchFamily="49" charset="-122"/>
                <a:ea typeface="楷体" pitchFamily="49" charset="-122"/>
              </a:rPr>
              <a:t>微信号：</a:t>
            </a:r>
            <a:r>
              <a:rPr lang="en-US" altLang="zh-CN" sz="2100" dirty="0" err="1">
                <a:solidFill>
                  <a:schemeClr val="accent3"/>
                </a:solidFill>
                <a:latin typeface="楷体" pitchFamily="49" charset="-122"/>
                <a:ea typeface="楷体" pitchFamily="49" charset="-122"/>
              </a:rPr>
              <a:t>HolleyYang</a:t>
            </a:r>
            <a:endParaRPr lang="zh-CN" altLang="en-US" sz="2100" dirty="0">
              <a:solidFill>
                <a:schemeClr val="accent3"/>
              </a:solidFill>
              <a:latin typeface="楷体" pitchFamily="49" charset="-122"/>
              <a:ea typeface="楷体" pitchFamily="49" charset="-122"/>
            </a:endParaRPr>
          </a:p>
        </p:txBody>
      </p:sp>
    </p:spTree>
    <p:extLst>
      <p:ext uri="{BB962C8B-B14F-4D97-AF65-F5344CB8AC3E}">
        <p14:creationId xmlns:p14="http://schemas.microsoft.com/office/powerpoint/2010/main" val="416538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772136541"/>
              </p:ext>
            </p:extLst>
          </p:nvPr>
        </p:nvGraphicFramePr>
        <p:xfrm>
          <a:off x="1331640" y="469727"/>
          <a:ext cx="6200834" cy="4363184"/>
        </p:xfrm>
        <a:graphic>
          <a:graphicData uri="http://schemas.openxmlformats.org/drawingml/2006/table">
            <a:tbl>
              <a:tblPr>
                <a:tableStyleId>{7DF18680-E054-41AD-8BC1-D1AEF772440D}</a:tableStyleId>
              </a:tblPr>
              <a:tblGrid>
                <a:gridCol w="2066460">
                  <a:extLst>
                    <a:ext uri="{9D8B030D-6E8A-4147-A177-3AD203B41FA5}">
                      <a16:colId xmlns="" xmlns:a16="http://schemas.microsoft.com/office/drawing/2014/main" val="20000"/>
                    </a:ext>
                  </a:extLst>
                </a:gridCol>
                <a:gridCol w="2067187">
                  <a:extLst>
                    <a:ext uri="{9D8B030D-6E8A-4147-A177-3AD203B41FA5}">
                      <a16:colId xmlns="" xmlns:a16="http://schemas.microsoft.com/office/drawing/2014/main" val="20001"/>
                    </a:ext>
                  </a:extLst>
                </a:gridCol>
                <a:gridCol w="2067187">
                  <a:extLst>
                    <a:ext uri="{9D8B030D-6E8A-4147-A177-3AD203B41FA5}">
                      <a16:colId xmlns="" xmlns:a16="http://schemas.microsoft.com/office/drawing/2014/main" val="20002"/>
                    </a:ext>
                  </a:extLst>
                </a:gridCol>
              </a:tblGrid>
              <a:tr h="176572">
                <a:tc>
                  <a:txBody>
                    <a:bodyPr/>
                    <a:lstStyle/>
                    <a:p>
                      <a:pPr indent="721360" algn="just">
                        <a:spcAft>
                          <a:spcPts val="0"/>
                        </a:spcAft>
                      </a:pPr>
                      <a:r>
                        <a:rPr lang="zh-CN" sz="1050" kern="100" dirty="0">
                          <a:effectLst/>
                        </a:rPr>
                        <a:t>职责</a:t>
                      </a:r>
                      <a:endParaRPr lang="zh-CN" sz="105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en-US" sz="1050" kern="100">
                          <a:effectLst/>
                        </a:rPr>
                        <a:t>       </a:t>
                      </a:r>
                      <a:r>
                        <a:rPr lang="zh-CN" sz="1050" kern="100">
                          <a:effectLst/>
                        </a:rPr>
                        <a:t>职责描述</a:t>
                      </a:r>
                      <a:endParaRPr lang="zh-CN" sz="105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en-US" sz="1050" kern="100" dirty="0">
                          <a:effectLst/>
                        </a:rPr>
                        <a:t>          </a:t>
                      </a:r>
                      <a:r>
                        <a:rPr lang="zh-CN" sz="1050" kern="100" dirty="0">
                          <a:effectLst/>
                        </a:rPr>
                        <a:t>人员</a:t>
                      </a:r>
                      <a:endParaRPr lang="zh-CN" sz="105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 xmlns:a16="http://schemas.microsoft.com/office/drawing/2014/main" val="10000"/>
                  </a:ext>
                </a:extLst>
              </a:tr>
              <a:tr h="679346">
                <a:tc>
                  <a:txBody>
                    <a:bodyPr/>
                    <a:lstStyle/>
                    <a:p>
                      <a:pPr algn="just">
                        <a:spcAft>
                          <a:spcPts val="0"/>
                        </a:spcAft>
                      </a:pPr>
                      <a:r>
                        <a:rPr lang="en-US" sz="1400" kern="100" dirty="0">
                          <a:effectLst/>
                        </a:rPr>
                        <a:t>Java</a:t>
                      </a:r>
                      <a:r>
                        <a:rPr lang="zh-CN" sz="1400" kern="100" dirty="0">
                          <a:effectLst/>
                        </a:rPr>
                        <a:t>程序员（</a:t>
                      </a:r>
                      <a:r>
                        <a:rPr lang="en-US" sz="1400" kern="100" dirty="0">
                          <a:effectLst/>
                        </a:rPr>
                        <a:t>APP</a:t>
                      </a:r>
                      <a:r>
                        <a:rPr lang="zh-CN" sz="1400" kern="100" dirty="0">
                          <a:effectLst/>
                        </a:rPr>
                        <a:t>端）</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dirty="0">
                          <a:effectLst/>
                        </a:rPr>
                        <a:t>熟悉</a:t>
                      </a:r>
                      <a:r>
                        <a:rPr lang="en-US" sz="1400" kern="100" dirty="0">
                          <a:effectLst/>
                        </a:rPr>
                        <a:t>java</a:t>
                      </a:r>
                      <a:r>
                        <a:rPr lang="zh-CN" sz="1400" kern="100" dirty="0">
                          <a:effectLst/>
                        </a:rPr>
                        <a:t>的编程和</a:t>
                      </a:r>
                      <a:r>
                        <a:rPr lang="en-US" sz="1400" kern="100" dirty="0">
                          <a:effectLst/>
                        </a:rPr>
                        <a:t>XML</a:t>
                      </a:r>
                      <a:r>
                        <a:rPr lang="zh-CN" sz="1400" kern="100" dirty="0">
                          <a:effectLst/>
                        </a:rPr>
                        <a:t>语言的</a:t>
                      </a:r>
                      <a:r>
                        <a:rPr lang="en-US" sz="1400" kern="100" dirty="0">
                          <a:effectLst/>
                        </a:rPr>
                        <a:t>UI</a:t>
                      </a:r>
                      <a:r>
                        <a:rPr lang="zh-CN" sz="1400" kern="100" dirty="0">
                          <a:effectLst/>
                        </a:rPr>
                        <a:t>设计和</a:t>
                      </a:r>
                      <a:r>
                        <a:rPr lang="en-US" sz="1400" kern="100" dirty="0">
                          <a:effectLst/>
                        </a:rPr>
                        <a:t>Android Studio</a:t>
                      </a:r>
                      <a:r>
                        <a:rPr lang="zh-CN" sz="1400" kern="100" dirty="0">
                          <a:effectLst/>
                        </a:rPr>
                        <a:t>的操作平台</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高兴欣，王晨旭，倪嘉玲</a:t>
                      </a:r>
                      <a:endParaRPr lang="zh-CN" sz="1400" kern="100" dirty="0">
                        <a:solidFill>
                          <a:schemeClr val="dk1"/>
                        </a:solidFill>
                        <a:effectLst/>
                        <a:latin typeface="+mn-lt"/>
                        <a:ea typeface="+mn-ea"/>
                        <a:cs typeface="+mn-cs"/>
                      </a:endParaRPr>
                    </a:p>
                  </a:txBody>
                  <a:tcPr marL="68580" marR="68580" marT="0" marB="0"/>
                </a:tc>
                <a:extLst>
                  <a:ext uri="{0D108BD9-81ED-4DB2-BD59-A6C34878D82A}">
                    <a16:rowId xmlns="" xmlns:a16="http://schemas.microsoft.com/office/drawing/2014/main" val="10001"/>
                  </a:ext>
                </a:extLst>
              </a:tr>
              <a:tr h="353144">
                <a:tc>
                  <a:txBody>
                    <a:bodyPr/>
                    <a:lstStyle/>
                    <a:p>
                      <a:pPr algn="just">
                        <a:spcAft>
                          <a:spcPts val="0"/>
                        </a:spcAft>
                      </a:pPr>
                      <a:r>
                        <a:rPr lang="zh-CN" sz="1400" kern="100" dirty="0">
                          <a:effectLst/>
                        </a:rPr>
                        <a:t>数据库设计员</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dirty="0">
                          <a:effectLst/>
                        </a:rPr>
                        <a:t>熟悉</a:t>
                      </a:r>
                      <a:r>
                        <a:rPr lang="en-US" sz="1400" kern="100" dirty="0">
                          <a:effectLst/>
                        </a:rPr>
                        <a:t>SQL</a:t>
                      </a:r>
                      <a:r>
                        <a:rPr lang="zh-CN" sz="1400" kern="100" dirty="0">
                          <a:effectLst/>
                        </a:rPr>
                        <a:t>语句，熟练使用数据库（</a:t>
                      </a:r>
                      <a:r>
                        <a:rPr lang="en-US" sz="1400" kern="100" dirty="0">
                          <a:effectLst/>
                        </a:rPr>
                        <a:t>sqlite3</a:t>
                      </a:r>
                      <a:r>
                        <a:rPr lang="zh-CN" sz="1400" kern="100" dirty="0">
                          <a:effectLst/>
                        </a:rPr>
                        <a:t>）</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高兴欣，王晨旭</a:t>
                      </a:r>
                      <a:endParaRPr lang="zh-CN" sz="1400" kern="100" dirty="0">
                        <a:solidFill>
                          <a:schemeClr val="dk1"/>
                        </a:solidFill>
                        <a:effectLst/>
                        <a:latin typeface="+mn-lt"/>
                        <a:ea typeface="+mn-ea"/>
                        <a:cs typeface="+mn-cs"/>
                      </a:endParaRPr>
                    </a:p>
                  </a:txBody>
                  <a:tcPr marL="68580" marR="68580" marT="0" marB="0"/>
                </a:tc>
                <a:extLst>
                  <a:ext uri="{0D108BD9-81ED-4DB2-BD59-A6C34878D82A}">
                    <a16:rowId xmlns="" xmlns:a16="http://schemas.microsoft.com/office/drawing/2014/main" val="10003"/>
                  </a:ext>
                </a:extLst>
              </a:tr>
              <a:tr h="301538">
                <a:tc>
                  <a:txBody>
                    <a:bodyPr/>
                    <a:lstStyle/>
                    <a:p>
                      <a:pPr algn="just">
                        <a:spcAft>
                          <a:spcPts val="0"/>
                        </a:spcAft>
                      </a:pPr>
                      <a:r>
                        <a:rPr lang="zh-CN" sz="1400" kern="100">
                          <a:effectLst/>
                        </a:rPr>
                        <a:t>文档维护员</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dirty="0">
                          <a:effectLst/>
                        </a:rPr>
                        <a:t>熟悉使用</a:t>
                      </a:r>
                      <a:r>
                        <a:rPr lang="en-US" sz="1400" kern="100" dirty="0">
                          <a:effectLst/>
                        </a:rPr>
                        <a:t>Word</a:t>
                      </a:r>
                      <a:r>
                        <a:rPr lang="zh-CN" sz="1400" kern="100" dirty="0">
                          <a:effectLst/>
                        </a:rPr>
                        <a:t>及</a:t>
                      </a:r>
                      <a:r>
                        <a:rPr lang="en-US" sz="1400" kern="100" dirty="0" err="1">
                          <a:effectLst/>
                        </a:rPr>
                        <a:t>Powerpoint</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倪嘉玲</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 xmlns:a16="http://schemas.microsoft.com/office/drawing/2014/main" val="10004"/>
                  </a:ext>
                </a:extLst>
              </a:tr>
              <a:tr h="306866">
                <a:tc>
                  <a:txBody>
                    <a:bodyPr/>
                    <a:lstStyle/>
                    <a:p>
                      <a:pPr algn="just">
                        <a:spcAft>
                          <a:spcPts val="0"/>
                        </a:spcAft>
                      </a:pPr>
                      <a:r>
                        <a:rPr lang="zh-CN" sz="1400" kern="100">
                          <a:effectLst/>
                        </a:rPr>
                        <a:t>美工设计</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dirty="0">
                          <a:effectLst/>
                        </a:rPr>
                        <a:t>熟练地应用</a:t>
                      </a:r>
                      <a:r>
                        <a:rPr lang="en-US" sz="1400" kern="100" dirty="0" err="1">
                          <a:effectLst/>
                        </a:rPr>
                        <a:t>Axure</a:t>
                      </a:r>
                      <a:r>
                        <a:rPr lang="en-US" sz="1400" kern="100" dirty="0">
                          <a:effectLst/>
                        </a:rPr>
                        <a:t> RP</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effectLst/>
                        </a:rPr>
                        <a:t>王晨旭，倪嘉玲</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 xmlns:a16="http://schemas.microsoft.com/office/drawing/2014/main" val="10005"/>
                  </a:ext>
                </a:extLst>
              </a:tr>
              <a:tr h="706289">
                <a:tc>
                  <a:txBody>
                    <a:bodyPr/>
                    <a:lstStyle/>
                    <a:p>
                      <a:pPr algn="just">
                        <a:spcAft>
                          <a:spcPts val="0"/>
                        </a:spcAft>
                      </a:pPr>
                      <a:r>
                        <a:rPr lang="zh-CN" sz="1400" kern="100" dirty="0">
                          <a:effectLst/>
                        </a:rPr>
                        <a:t>软件测试员</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a:effectLst/>
                        </a:rPr>
                        <a:t>能有耐心，熟练地使用开发工具的工具和编写测试文档，</a:t>
                      </a:r>
                    </a:p>
                    <a:p>
                      <a:pPr algn="just">
                        <a:spcAft>
                          <a:spcPts val="0"/>
                        </a:spcAft>
                      </a:pPr>
                      <a:r>
                        <a:rPr lang="zh-CN" sz="1400" kern="100">
                          <a:effectLst/>
                        </a:rPr>
                        <a:t>（单元测试，集成测试，系统测试，确认测试）</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高兴欣，王晨旭，倪嘉玲</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 xmlns:a16="http://schemas.microsoft.com/office/drawing/2014/main" val="10006"/>
                  </a:ext>
                </a:extLst>
              </a:tr>
              <a:tr h="353144">
                <a:tc>
                  <a:txBody>
                    <a:bodyPr/>
                    <a:lstStyle/>
                    <a:p>
                      <a:pPr algn="just">
                        <a:spcAft>
                          <a:spcPts val="0"/>
                        </a:spcAft>
                      </a:pPr>
                      <a:r>
                        <a:rPr lang="zh-CN" sz="1400" kern="100" dirty="0">
                          <a:effectLst/>
                        </a:rPr>
                        <a:t>需求分析员</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a:effectLst/>
                        </a:rPr>
                        <a:t>整理需求分析并以撰写需求分析分析文档</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倪嘉玲</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 xmlns:a16="http://schemas.microsoft.com/office/drawing/2014/main" val="10007"/>
                  </a:ext>
                </a:extLst>
              </a:tr>
              <a:tr h="353144">
                <a:tc>
                  <a:txBody>
                    <a:bodyPr/>
                    <a:lstStyle/>
                    <a:p>
                      <a:pPr algn="just">
                        <a:spcAft>
                          <a:spcPts val="0"/>
                        </a:spcAft>
                      </a:pPr>
                      <a:r>
                        <a:rPr lang="zh-CN" sz="1400" kern="100">
                          <a:effectLst/>
                        </a:rPr>
                        <a:t>总结人员</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a:effectLst/>
                        </a:rPr>
                        <a:t>负责最后的收尾工作并撰写总结文档</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高兴欣</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 xmlns:a16="http://schemas.microsoft.com/office/drawing/2014/main" val="10008"/>
                  </a:ext>
                </a:extLst>
              </a:tr>
              <a:tr h="353144">
                <a:tc>
                  <a:txBody>
                    <a:bodyPr/>
                    <a:lstStyle/>
                    <a:p>
                      <a:pPr algn="just">
                        <a:spcAft>
                          <a:spcPts val="0"/>
                        </a:spcAft>
                      </a:pPr>
                      <a:r>
                        <a:rPr lang="zh-CN" sz="1400" kern="100" dirty="0">
                          <a:effectLst/>
                        </a:rPr>
                        <a:t>软件配置工具</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a:effectLst/>
                        </a:rPr>
                        <a:t>能使用</a:t>
                      </a:r>
                      <a:r>
                        <a:rPr lang="en-US" sz="1400" kern="100">
                          <a:effectLst/>
                        </a:rPr>
                        <a:t>Git</a:t>
                      </a:r>
                      <a:r>
                        <a:rPr lang="zh-CN" sz="1400" kern="100">
                          <a:effectLst/>
                        </a:rPr>
                        <a:t>配置管理工具来进行跟踪和控制活动</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高兴欣，王晨旭，倪嘉玲</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 xmlns:a16="http://schemas.microsoft.com/office/drawing/2014/main" val="10010"/>
                  </a:ext>
                </a:extLst>
              </a:tr>
            </a:tbl>
          </a:graphicData>
        </a:graphic>
      </p:graphicFrame>
      <p:sp>
        <p:nvSpPr>
          <p:cNvPr id="3" name="TextBox 2"/>
          <p:cNvSpPr txBox="1"/>
          <p:nvPr/>
        </p:nvSpPr>
        <p:spPr>
          <a:xfrm>
            <a:off x="107504" y="123478"/>
            <a:ext cx="1224136" cy="346249"/>
          </a:xfrm>
          <a:prstGeom prst="rect">
            <a:avLst/>
          </a:prstGeom>
          <a:noFill/>
        </p:spPr>
        <p:txBody>
          <a:bodyPr wrap="square" lIns="68580" tIns="34290" rIns="68580" bIns="34290" rtlCol="0">
            <a:spAutoFit/>
          </a:bodyPr>
          <a:lstStyle/>
          <a:p>
            <a:r>
              <a:rPr lang="zh-CN" altLang="en-US" dirty="0">
                <a:solidFill>
                  <a:schemeClr val="accent3"/>
                </a:solidFill>
                <a:latin typeface="黑体" pitchFamily="49" charset="-122"/>
                <a:ea typeface="黑体" pitchFamily="49" charset="-122"/>
              </a:rPr>
              <a:t>组内分工</a:t>
            </a:r>
          </a:p>
        </p:txBody>
      </p:sp>
    </p:spTree>
    <p:extLst>
      <p:ext uri="{BB962C8B-B14F-4D97-AF65-F5344CB8AC3E}">
        <p14:creationId xmlns:p14="http://schemas.microsoft.com/office/powerpoint/2010/main" val="2885218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505728"/>
            <a:ext cx="3647152"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本次作业的小组分工</a:t>
            </a:r>
            <a:endParaRPr lang="zh-CN" altLang="en-US" sz="1400" dirty="0">
              <a:solidFill>
                <a:srgbClr val="00B0F0"/>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xmlns="" id="{716AF0B2-D8CF-4A64-BBFE-C04D2A761B21}"/>
              </a:ext>
            </a:extLst>
          </p:cNvPr>
          <p:cNvGraphicFramePr>
            <a:graphicFrameLocks noGrp="1"/>
          </p:cNvGraphicFramePr>
          <p:nvPr>
            <p:extLst>
              <p:ext uri="{D42A27DB-BD31-4B8C-83A1-F6EECF244321}">
                <p14:modId xmlns:p14="http://schemas.microsoft.com/office/powerpoint/2010/main" val="335619003"/>
              </p:ext>
            </p:extLst>
          </p:nvPr>
        </p:nvGraphicFramePr>
        <p:xfrm>
          <a:off x="755576" y="1347686"/>
          <a:ext cx="7176120" cy="3017520"/>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xmlns="" val="1120627167"/>
                    </a:ext>
                  </a:extLst>
                </a:gridCol>
                <a:gridCol w="6096000">
                  <a:extLst>
                    <a:ext uri="{9D8B030D-6E8A-4147-A177-3AD203B41FA5}">
                      <a16:colId xmlns:a16="http://schemas.microsoft.com/office/drawing/2014/main" xmlns="" val="1267650112"/>
                    </a:ext>
                  </a:extLst>
                </a:gridCol>
              </a:tblGrid>
              <a:tr h="720008">
                <a:tc>
                  <a:txBody>
                    <a:bodyPr/>
                    <a:lstStyle/>
                    <a:p>
                      <a:r>
                        <a:rPr lang="zh-CN" altLang="en-US" dirty="0">
                          <a:latin typeface="黑体" panose="02010609060101010101" pitchFamily="49" charset="-122"/>
                          <a:ea typeface="黑体" panose="02010609060101010101" pitchFamily="49" charset="-122"/>
                        </a:rPr>
                        <a:t>高兴欣</a:t>
                      </a:r>
                    </a:p>
                  </a:txBody>
                  <a:tcPr/>
                </a:tc>
                <a:tc>
                  <a:txBody>
                    <a:bodyPr/>
                    <a:lstStyle/>
                    <a:p>
                      <a:r>
                        <a:rPr lang="zh-CN" altLang="en-US" dirty="0">
                          <a:latin typeface="黑体" panose="02010609060101010101" pitchFamily="49" charset="-122"/>
                          <a:ea typeface="黑体" panose="02010609060101010101" pitchFamily="49" charset="-122"/>
                        </a:rPr>
                        <a:t>甘特图的修改与完善</a:t>
                      </a:r>
                      <a:endParaRPr lang="en-US" altLang="zh-CN" dirty="0">
                        <a:latin typeface="黑体" panose="02010609060101010101" pitchFamily="49" charset="-122"/>
                        <a:ea typeface="黑体" panose="02010609060101010101" pitchFamily="49" charset="-122"/>
                      </a:endParaRPr>
                    </a:p>
                    <a:p>
                      <a:r>
                        <a:rPr lang="en-US" altLang="zh-CN" dirty="0" smtClean="0">
                          <a:latin typeface="黑体" panose="02010609060101010101" pitchFamily="49" charset="-122"/>
                          <a:ea typeface="黑体" panose="02010609060101010101" pitchFamily="49" charset="-122"/>
                        </a:rPr>
                        <a:t>WBS</a:t>
                      </a:r>
                      <a:r>
                        <a:rPr lang="zh-CN" altLang="en-US" dirty="0">
                          <a:latin typeface="黑体" panose="02010609060101010101" pitchFamily="49" charset="-122"/>
                          <a:ea typeface="黑体" panose="02010609060101010101" pitchFamily="49" charset="-122"/>
                        </a:rPr>
                        <a:t>结构图的绘制</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人员任务的</a:t>
                      </a:r>
                      <a:r>
                        <a:rPr lang="zh-CN" altLang="en-US" dirty="0" smtClean="0">
                          <a:latin typeface="黑体" panose="02010609060101010101" pitchFamily="49" charset="-122"/>
                          <a:ea typeface="黑体" panose="02010609060101010101" pitchFamily="49" charset="-122"/>
                        </a:rPr>
                        <a:t>分工</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项目计划书的修订</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xmlns="" val="824124818"/>
                  </a:ext>
                </a:extLst>
              </a:tr>
              <a:tr h="611996">
                <a:tc>
                  <a:txBody>
                    <a:bodyPr/>
                    <a:lstStyle/>
                    <a:p>
                      <a:r>
                        <a:rPr lang="zh-CN" altLang="en-US" dirty="0">
                          <a:latin typeface="黑体" panose="02010609060101010101" pitchFamily="49" charset="-122"/>
                          <a:ea typeface="黑体" panose="02010609060101010101" pitchFamily="49" charset="-122"/>
                        </a:rPr>
                        <a:t>王晨旭</a:t>
                      </a:r>
                    </a:p>
                  </a:txBody>
                  <a:tcPr/>
                </a:tc>
                <a:tc>
                  <a:txBody>
                    <a:bodyPr/>
                    <a:lstStyle/>
                    <a:p>
                      <a:r>
                        <a:rPr lang="zh-CN" altLang="en-US" dirty="0">
                          <a:latin typeface="黑体" panose="02010609060101010101" pitchFamily="49" charset="-122"/>
                          <a:ea typeface="黑体" panose="02010609060101010101" pitchFamily="49" charset="-122"/>
                        </a:rPr>
                        <a:t>甘特图的初步</a:t>
                      </a:r>
                      <a:r>
                        <a:rPr lang="zh-CN" altLang="en-US" dirty="0" smtClean="0">
                          <a:latin typeface="黑体" panose="02010609060101010101" pitchFamily="49" charset="-122"/>
                          <a:ea typeface="黑体" panose="02010609060101010101" pitchFamily="49" charset="-122"/>
                        </a:rPr>
                        <a:t>制作</a:t>
                      </a:r>
                      <a:endParaRPr lang="en-US" altLang="zh-CN"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黑体" panose="02010609060101010101" pitchFamily="49" charset="-122"/>
                          <a:ea typeface="黑体" panose="02010609060101010101" pitchFamily="49" charset="-122"/>
                        </a:rPr>
                        <a:t>项目计划</a:t>
                      </a:r>
                      <a:r>
                        <a:rPr lang="en-US" altLang="zh-CN" dirty="0" smtClean="0">
                          <a:latin typeface="黑体" panose="02010609060101010101" pitchFamily="49" charset="-122"/>
                          <a:ea typeface="黑体" panose="02010609060101010101" pitchFamily="49" charset="-122"/>
                        </a:rPr>
                        <a:t>PPT</a:t>
                      </a:r>
                      <a:r>
                        <a:rPr lang="zh-CN" altLang="en-US" dirty="0" smtClean="0">
                          <a:latin typeface="黑体" panose="02010609060101010101" pitchFamily="49" charset="-122"/>
                          <a:ea typeface="黑体" panose="02010609060101010101" pitchFamily="49" charset="-122"/>
                        </a:rPr>
                        <a:t>的修订与演讲</a:t>
                      </a:r>
                      <a:endParaRPr lang="en-US" altLang="zh-CN"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项目</a:t>
                      </a:r>
                      <a:r>
                        <a:rPr lang="zh-CN" altLang="en-US" dirty="0">
                          <a:latin typeface="黑体" panose="02010609060101010101" pitchFamily="49" charset="-122"/>
                          <a:ea typeface="黑体" panose="02010609060101010101" pitchFamily="49" charset="-122"/>
                        </a:rPr>
                        <a:t>可能遇到的问题分析的</a:t>
                      </a:r>
                      <a:r>
                        <a:rPr lang="zh-CN" altLang="en-US" dirty="0" smtClean="0">
                          <a:latin typeface="黑体" panose="02010609060101010101" pitchFamily="49" charset="-122"/>
                          <a:ea typeface="黑体" panose="02010609060101010101" pitchFamily="49" charset="-122"/>
                        </a:rPr>
                        <a:t>编写</a:t>
                      </a:r>
                      <a:endParaRPr lang="en-US" altLang="zh-CN"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xmlns="" val="828948404"/>
                  </a:ext>
                </a:extLst>
              </a:tr>
              <a:tr h="611996">
                <a:tc>
                  <a:txBody>
                    <a:bodyPr/>
                    <a:lstStyle/>
                    <a:p>
                      <a:r>
                        <a:rPr lang="zh-CN" altLang="en-US" dirty="0">
                          <a:latin typeface="黑体" panose="02010609060101010101" pitchFamily="49" charset="-122"/>
                          <a:ea typeface="黑体" panose="02010609060101010101" pitchFamily="49" charset="-122"/>
                        </a:rPr>
                        <a:t>倪嘉玲</a:t>
                      </a:r>
                    </a:p>
                  </a:txBody>
                  <a:tcPr/>
                </a:tc>
                <a:tc>
                  <a:txBody>
                    <a:bodyPr/>
                    <a:lstStyle/>
                    <a:p>
                      <a:r>
                        <a:rPr lang="zh-CN" altLang="en-US" dirty="0">
                          <a:latin typeface="黑体" panose="02010609060101010101" pitchFamily="49" charset="-122"/>
                          <a:ea typeface="黑体" panose="02010609060101010101" pitchFamily="49" charset="-122"/>
                        </a:rPr>
                        <a:t>可行性分析的编写</a:t>
                      </a:r>
                      <a:endParaRPr lang="en-US" altLang="zh-CN"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项目计划书的初步编写</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PPT</a:t>
                      </a:r>
                      <a:r>
                        <a:rPr lang="zh-CN" altLang="en-US" dirty="0">
                          <a:latin typeface="黑体" panose="02010609060101010101" pitchFamily="49" charset="-122"/>
                          <a:ea typeface="黑体" panose="02010609060101010101" pitchFamily="49" charset="-122"/>
                        </a:rPr>
                        <a:t>的整合排版</a:t>
                      </a:r>
                    </a:p>
                  </a:txBody>
                  <a:tcPr/>
                </a:tc>
                <a:extLst>
                  <a:ext uri="{0D108BD9-81ED-4DB2-BD59-A6C34878D82A}">
                    <a16:rowId xmlns:a16="http://schemas.microsoft.com/office/drawing/2014/main" xmlns="" val="1765609904"/>
                  </a:ext>
                </a:extLst>
              </a:tr>
            </a:tbl>
          </a:graphicData>
        </a:graphic>
      </p:graphicFrame>
    </p:spTree>
    <p:extLst>
      <p:ext uri="{BB962C8B-B14F-4D97-AF65-F5344CB8AC3E}">
        <p14:creationId xmlns:p14="http://schemas.microsoft.com/office/powerpoint/2010/main" val="213671192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7" name="Picture 3" descr="F:\1-原创素材\4_ks02\PPT\PPT-0_小图标\119.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92196" y="1761926"/>
            <a:ext cx="542840" cy="696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32475" y="3435846"/>
            <a:ext cx="2875980" cy="707886"/>
          </a:xfrm>
          <a:prstGeom prst="rect">
            <a:avLst/>
          </a:prstGeom>
          <a:noFill/>
        </p:spPr>
        <p:txBody>
          <a:bodyPr wrap="non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Thank You</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913874" y="4013071"/>
            <a:ext cx="1313180" cy="430887"/>
          </a:xfrm>
          <a:prstGeom prst="rect">
            <a:avLst/>
          </a:prstGeom>
          <a:noFill/>
        </p:spPr>
        <p:txBody>
          <a:bodyPr wrap="none" rtlCol="0">
            <a:spAutoFit/>
          </a:bodyPr>
          <a:lstStyle/>
          <a:p>
            <a:pPr algn="ctr"/>
            <a:r>
              <a:rPr lang="zh-CN" altLang="en-US" sz="2200" dirty="0">
                <a:solidFill>
                  <a:schemeClr val="bg1"/>
                </a:solidFill>
                <a:latin typeface="微软雅黑" panose="020B0503020204020204" pitchFamily="34" charset="-122"/>
                <a:ea typeface="微软雅黑" panose="020B0503020204020204" pitchFamily="34" charset="-122"/>
              </a:rPr>
              <a:t>谢谢观看</a:t>
            </a:r>
          </a:p>
        </p:txBody>
      </p:sp>
      <p:sp>
        <p:nvSpPr>
          <p:cNvPr id="5" name="椭圆 4"/>
          <p:cNvSpPr/>
          <p:nvPr/>
        </p:nvSpPr>
        <p:spPr>
          <a:xfrm>
            <a:off x="4491608" y="91382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91608" y="314606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5400000">
            <a:off x="5616116"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3383868"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700000">
            <a:off x="5283283" y="1242313"/>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2700000">
            <a:off x="3704845" y="2820751"/>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8100000">
            <a:off x="5283283" y="2832607"/>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8100000">
            <a:off x="3704845" y="125416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20000">
            <a:off x="4911733" y="99222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20000">
            <a:off x="4075519" y="306192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6720000">
            <a:off x="5533111" y="245609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6720000">
            <a:off x="3463407" y="161988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4020000">
            <a:off x="5522706" y="15933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4020000">
            <a:off x="3467910" y="24655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9420000">
            <a:off x="4926970" y="306786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420000">
            <a:off x="4054762" y="10130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par>
                                <p:cTn id="8" presetID="8" presetClass="emph" presetSubtype="0" fill="hold" nodeType="withEffect">
                                  <p:stCondLst>
                                    <p:cond delay="0"/>
                                  </p:stCondLst>
                                  <p:childTnLst>
                                    <p:animRot by="21600000">
                                      <p:cBhvr>
                                        <p:cTn id="9" dur="2000" fill="hold"/>
                                        <p:tgtEl>
                                          <p:spTgt spid="1027"/>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8" presetClass="emph" presetSubtype="0" fill="hold" nodeType="withEffect">
                                  <p:stCondLst>
                                    <p:cond delay="2500"/>
                                  </p:stCondLst>
                                  <p:childTnLst>
                                    <p:animRot by="21600000">
                                      <p:cBhvr>
                                        <p:cTn id="59" dur="2000" fill="hold"/>
                                        <p:tgtEl>
                                          <p:spTgt spid="1027"/>
                                        </p:tgtEl>
                                        <p:attrNameLst>
                                          <p:attrName>r</p:attrName>
                                        </p:attrNameLst>
                                      </p:cBhvr>
                                    </p:animRot>
                                  </p:childTnLst>
                                </p:cTn>
                              </p:par>
                              <p:par>
                                <p:cTn id="60" presetID="16" presetClass="entr" presetSubtype="37" fill="hold" grpId="0" nodeType="withEffect">
                                  <p:stCondLst>
                                    <p:cond delay="2500"/>
                                  </p:stCondLst>
                                  <p:childTnLst>
                                    <p:set>
                                      <p:cBhvr>
                                        <p:cTn id="61" dur="1" fill="hold">
                                          <p:stCondLst>
                                            <p:cond delay="0"/>
                                          </p:stCondLst>
                                        </p:cTn>
                                        <p:tgtEl>
                                          <p:spTgt spid="3"/>
                                        </p:tgtEl>
                                        <p:attrNameLst>
                                          <p:attrName>style.visibility</p:attrName>
                                        </p:attrNameLst>
                                      </p:cBhvr>
                                      <p:to>
                                        <p:strVal val="visible"/>
                                      </p:to>
                                    </p:set>
                                    <p:animEffect transition="in" filter="barn(outVertical)">
                                      <p:cBhvr>
                                        <p:cTn id="62" dur="500"/>
                                        <p:tgtEl>
                                          <p:spTgt spid="3"/>
                                        </p:tgtEl>
                                      </p:cBhvr>
                                    </p:animEffect>
                                  </p:childTnLst>
                                </p:cTn>
                              </p:par>
                              <p:par>
                                <p:cTn id="63" presetID="16" presetClass="entr" presetSubtype="37" fill="hold" grpId="0" nodeType="withEffect">
                                  <p:stCondLst>
                                    <p:cond delay="3000"/>
                                  </p:stCondLst>
                                  <p:childTnLst>
                                    <p:set>
                                      <p:cBhvr>
                                        <p:cTn id="64" dur="1" fill="hold">
                                          <p:stCondLst>
                                            <p:cond delay="0"/>
                                          </p:stCondLst>
                                        </p:cTn>
                                        <p:tgtEl>
                                          <p:spTgt spid="7"/>
                                        </p:tgtEl>
                                        <p:attrNameLst>
                                          <p:attrName>style.visibility</p:attrName>
                                        </p:attrNameLst>
                                      </p:cBhvr>
                                      <p:to>
                                        <p:strVal val="visible"/>
                                      </p:to>
                                    </p:set>
                                    <p:animEffect transition="in" filter="barn(outVertical)">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animBg="1"/>
      <p:bldP spid="9" grpId="0" animBg="1"/>
      <p:bldP spid="12" grpId="0" animBg="1"/>
      <p:bldP spid="13" grpId="0" animBg="1"/>
      <p:bldP spid="20" grpId="0" animBg="1"/>
      <p:bldP spid="21" grpId="0" animBg="1"/>
      <p:bldP spid="18" grpId="0" animBg="1"/>
      <p:bldP spid="19" grpId="0" animBg="1"/>
      <p:bldP spid="51" grpId="0" animBg="1"/>
      <p:bldP spid="52" grpId="0" animBg="1"/>
      <p:bldP spid="49" grpId="0" animBg="1"/>
      <p:bldP spid="50" grpId="0" animBg="1"/>
      <p:bldP spid="45" grpId="0" animBg="1"/>
      <p:bldP spid="46"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905966" y="627534"/>
            <a:ext cx="3188052"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目录</a:t>
            </a:r>
            <a:r>
              <a:rPr lang="en-US" altLang="zh-CN" sz="3000" dirty="0">
                <a:solidFill>
                  <a:schemeClr val="accent2"/>
                </a:solidFill>
                <a:latin typeface="微软雅黑" panose="020B0503020204020204" pitchFamily="34" charset="-122"/>
                <a:ea typeface="微软雅黑" panose="020B0503020204020204" pitchFamily="34" charset="-122"/>
              </a:rPr>
              <a:t>/CONTENTS</a:t>
            </a:r>
            <a:endParaRPr lang="zh-CN" altLang="en-US" sz="3000" dirty="0">
              <a:solidFill>
                <a:schemeClr val="accent2"/>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854842" y="196926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754770" y="3172314"/>
            <a:ext cx="3339247"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执行摘要  </a:t>
            </a:r>
            <a:r>
              <a:rPr lang="en-US" altLang="zh-CN" sz="1600" dirty="0">
                <a:solidFill>
                  <a:schemeClr val="bg1"/>
                </a:solidFill>
                <a:latin typeface="微软雅黑" panose="020B0503020204020204" pitchFamily="34" charset="-122"/>
                <a:ea typeface="微软雅黑" panose="020B0503020204020204" pitchFamily="34" charset="-122"/>
              </a:rPr>
              <a:t>EXECUTIVE SUMMARY</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1827072" y="2535926"/>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668681" y="2031264"/>
            <a:ext cx="1005403"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项目计划</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699792" y="2585286"/>
            <a:ext cx="1005403"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小组</a:t>
            </a:r>
            <a:r>
              <a:rPr lang="zh-CN" altLang="en-US" sz="1600" dirty="0" smtClean="0">
                <a:solidFill>
                  <a:schemeClr val="bg1"/>
                </a:solidFill>
                <a:latin typeface="微软雅黑" panose="020B0503020204020204" pitchFamily="34" charset="-122"/>
                <a:ea typeface="微软雅黑" panose="020B0503020204020204" pitchFamily="34" charset="-122"/>
              </a:rPr>
              <a:t>分工</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168568" y="2009057"/>
            <a:ext cx="369332" cy="369332"/>
            <a:chOff x="2186444" y="3089162"/>
            <a:chExt cx="369332" cy="369332"/>
          </a:xfrm>
        </p:grpSpPr>
        <p:sp>
          <p:nvSpPr>
            <p:cNvPr id="25" name="椭圆 24"/>
            <p:cNvSpPr/>
            <p:nvPr/>
          </p:nvSpPr>
          <p:spPr>
            <a:xfrm>
              <a:off x="2186444" y="3089162"/>
              <a:ext cx="369332" cy="36933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074" name="Picture 2" descr="F:\1-原创素材\4_ks02\PPT\PPT-0_小图标\055.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3057" y="3139201"/>
              <a:ext cx="276809" cy="234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2195977" y="3156925"/>
            <a:ext cx="369332" cy="369332"/>
            <a:chOff x="2186444" y="1658677"/>
            <a:chExt cx="369332" cy="369332"/>
          </a:xfrm>
        </p:grpSpPr>
        <p:sp>
          <p:nvSpPr>
            <p:cNvPr id="6" name="椭圆 5"/>
            <p:cNvSpPr/>
            <p:nvPr/>
          </p:nvSpPr>
          <p:spPr>
            <a:xfrm>
              <a:off x="2186444" y="1658677"/>
              <a:ext cx="369332" cy="36933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077" name="Picture 5" descr="F:\1-原创素材\4_ks02\PPT\PPT-0_小图标\02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3057" y="1714667"/>
              <a:ext cx="270459" cy="233136"/>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背景音乐11_小清新《美好未来》.wav">
            <a:hlinkClick r:id="" action="ppaction://media"/>
          </p:cNvPr>
          <p:cNvPicPr>
            <a:picLocks noChangeAspect="1"/>
          </p:cNvPicPr>
          <p:nvPr>
            <a:audioFile r:link="rId1"/>
            <p:extLst>
              <p:ext uri="{DAA4B4D4-6D71-4841-9C94-3DE7FCFB9230}">
                <p14:media xmlns:p14="http://schemas.microsoft.com/office/powerpoint/2010/main" r:embed="rId2">
                  <p14:trim end="4931.380859"/>
                </p14:media>
              </p:ext>
            </p:extLst>
          </p:nvPr>
        </p:nvPicPr>
        <p:blipFill>
          <a:blip r:embed="rId9" cstate="print"/>
          <a:stretch>
            <a:fillRect/>
          </a:stretch>
        </p:blipFill>
        <p:spPr>
          <a:xfrm>
            <a:off x="9773344" y="-921221"/>
            <a:ext cx="609600" cy="609600"/>
          </a:xfrm>
          <a:prstGeom prst="rect">
            <a:avLst/>
          </a:prstGeom>
        </p:spPr>
      </p:pic>
      <p:sp>
        <p:nvSpPr>
          <p:cNvPr id="20" name="圆角矩形 19"/>
          <p:cNvSpPr/>
          <p:nvPr/>
        </p:nvSpPr>
        <p:spPr>
          <a:xfrm>
            <a:off x="1852851" y="1419622"/>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2668681" y="1484371"/>
            <a:ext cx="1210588"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可行性分析</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156419" y="1468982"/>
            <a:ext cx="369332" cy="369332"/>
            <a:chOff x="2186444" y="2369082"/>
            <a:chExt cx="369332" cy="369332"/>
          </a:xfrm>
        </p:grpSpPr>
        <p:sp>
          <p:nvSpPr>
            <p:cNvPr id="24" name="椭圆 23"/>
            <p:cNvSpPr/>
            <p:nvPr/>
          </p:nvSpPr>
          <p:spPr>
            <a:xfrm>
              <a:off x="2186444" y="2369082"/>
              <a:ext cx="369332" cy="36933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Picture 3" descr="F:\1-原创素材\4_ks02\PPT\PPT-0_小图标\026.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26002" y="2406976"/>
              <a:ext cx="277514" cy="3116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组合 26"/>
          <p:cNvGrpSpPr/>
          <p:nvPr/>
        </p:nvGrpSpPr>
        <p:grpSpPr>
          <a:xfrm>
            <a:off x="2150068" y="2585286"/>
            <a:ext cx="369332" cy="369332"/>
            <a:chOff x="2186444" y="3814049"/>
            <a:chExt cx="369332" cy="369332"/>
          </a:xfrm>
        </p:grpSpPr>
        <p:sp>
          <p:nvSpPr>
            <p:cNvPr id="28" name="椭圆 27"/>
            <p:cNvSpPr/>
            <p:nvPr/>
          </p:nvSpPr>
          <p:spPr>
            <a:xfrm>
              <a:off x="2186444" y="3814049"/>
              <a:ext cx="369332" cy="36933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9" name="Picture 4" descr="F:\1-原创素材\4_ks02\PPT\PPT-0_小图标\023.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23381" t="14145" r="24896" b="11581"/>
            <a:stretch>
              <a:fillRect/>
            </a:stretch>
          </p:blipFill>
          <p:spPr bwMode="auto">
            <a:xfrm>
              <a:off x="2272335" y="3867576"/>
              <a:ext cx="207688" cy="29577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slow" advClick="0" advTm="0">
    <p:push dir="u"/>
  </p:transition>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3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3" name="TextBox 52"/>
          <p:cNvSpPr txBox="1"/>
          <p:nvPr/>
        </p:nvSpPr>
        <p:spPr>
          <a:xfrm>
            <a:off x="1672244" y="1851670"/>
            <a:ext cx="2749471" cy="707886"/>
          </a:xfrm>
          <a:prstGeom prst="rect">
            <a:avLst/>
          </a:prstGeom>
          <a:noFill/>
        </p:spPr>
        <p:txBody>
          <a:bodyPr wrap="none" rtlCol="0">
            <a:spAutoFit/>
          </a:bodyPr>
          <a:lstStyle/>
          <a:p>
            <a:pPr algn="r"/>
            <a:r>
              <a:rPr lang="zh-CN" altLang="en-US" sz="4000" dirty="0" smtClean="0">
                <a:solidFill>
                  <a:schemeClr val="bg1"/>
                </a:solidFill>
                <a:latin typeface="微软雅黑" panose="020B0503020204020204" pitchFamily="34" charset="-122"/>
                <a:ea typeface="微软雅黑" panose="020B0503020204020204" pitchFamily="34" charset="-122"/>
              </a:rPr>
              <a:t>可行性分析</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2310397" y="2559556"/>
            <a:ext cx="5611601" cy="707886"/>
          </a:xfrm>
          <a:prstGeom prst="rect">
            <a:avLst/>
          </a:prstGeom>
          <a:noFill/>
        </p:spPr>
        <p:txBody>
          <a:bodyPr wrap="none" rtlCol="0">
            <a:spAutoFit/>
          </a:bodyPr>
          <a:lstStyle/>
          <a:p>
            <a:pPr algn="ctr"/>
            <a:r>
              <a:rPr lang="en-US" altLang="zh-CN" sz="4000" dirty="0" smtClean="0">
                <a:solidFill>
                  <a:schemeClr val="bg1"/>
                </a:solidFill>
                <a:latin typeface="微软雅黑" panose="020B0503020204020204" pitchFamily="34" charset="-122"/>
                <a:ea typeface="微软雅黑" panose="020B0503020204020204" pitchFamily="34" charset="-122"/>
              </a:rPr>
              <a:t>FEASIBILITY ANALYSIS</a:t>
            </a:r>
            <a:endParaRPr lang="en-US" altLang="zh-CN" sz="4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421715" y="1073528"/>
            <a:ext cx="1377444" cy="1377444"/>
            <a:chOff x="4432246" y="1285163"/>
            <a:chExt cx="1377444" cy="1377444"/>
          </a:xfrm>
        </p:grpSpPr>
        <p:sp>
          <p:nvSpPr>
            <p:cNvPr id="36" name="椭圆 35"/>
            <p:cNvSpPr/>
            <p:nvPr/>
          </p:nvSpPr>
          <p:spPr>
            <a:xfrm>
              <a:off x="4432246" y="1285163"/>
              <a:ext cx="1377444" cy="137744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098" name="Picture 2" descr="F:\1-原创素材\4_ks02\PPT\PPT-0_小图标\026.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71999" y="1391898"/>
              <a:ext cx="1050653" cy="117985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扑1.wav"/>
                                        </p:tgtEl>
                                      </p:cMediaNode>
                                    </p:audio>
                                  </p:subTnLst>
                                </p:cTn>
                              </p:par>
                              <p:par>
                                <p:cTn id="9" presetID="2" presetClass="entr" presetSubtype="2"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1+#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95535" y="123478"/>
            <a:ext cx="2108269"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可行性分析</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pic>
        <p:nvPicPr>
          <p:cNvPr id="4" name="图片占位符 16">
            <a:extLst>
              <a:ext uri="{FF2B5EF4-FFF2-40B4-BE49-F238E27FC236}">
                <a16:creationId xmlns="" xmlns:a16="http://schemas.microsoft.com/office/drawing/2014/main" id="{9111EB35-DB05-46A4-9928-5C165744B899}"/>
              </a:ext>
            </a:extLst>
          </p:cNvPr>
          <p:cNvPicPr>
            <a:picLocks noChangeAspect="1"/>
          </p:cNvPicPr>
          <p:nvPr/>
        </p:nvPicPr>
        <p:blipFill>
          <a:blip r:embed="rId2">
            <a:extLst>
              <a:ext uri="{28A0092B-C50C-407E-A947-70E740481C1C}">
                <a14:useLocalDpi xmlns:a14="http://schemas.microsoft.com/office/drawing/2010/main" val="0"/>
              </a:ext>
            </a:extLst>
          </a:blip>
          <a:srcRect l="22452" r="22452"/>
          <a:stretch>
            <a:fillRect/>
          </a:stretch>
        </p:blipFill>
        <p:spPr>
          <a:xfrm>
            <a:off x="827584" y="838428"/>
            <a:ext cx="1950811" cy="1949346"/>
          </a:xfrm>
          <a:prstGeom prst="ellipse">
            <a:avLst/>
          </a:prstGeom>
        </p:spPr>
      </p:pic>
      <p:sp>
        <p:nvSpPr>
          <p:cNvPr id="8" name="矩形 7"/>
          <p:cNvSpPr/>
          <p:nvPr/>
        </p:nvSpPr>
        <p:spPr>
          <a:xfrm>
            <a:off x="0" y="2967357"/>
            <a:ext cx="9144000" cy="22117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9" name="图片占位符 21">
            <a:extLst>
              <a:ext uri="{FF2B5EF4-FFF2-40B4-BE49-F238E27FC236}">
                <a16:creationId xmlns="" xmlns:a16="http://schemas.microsoft.com/office/drawing/2014/main" id="{A4FABF3F-685E-4BAE-B6AB-E22C46E95FA1}"/>
              </a:ext>
            </a:extLst>
          </p:cNvPr>
          <p:cNvPicPr>
            <a:picLocks noChangeAspect="1"/>
          </p:cNvPicPr>
          <p:nvPr/>
        </p:nvPicPr>
        <p:blipFill>
          <a:blip r:embed="rId3" cstate="print">
            <a:extLst>
              <a:ext uri="{28A0092B-C50C-407E-A947-70E740481C1C}">
                <a14:useLocalDpi xmlns:a14="http://schemas.microsoft.com/office/drawing/2010/main" val="0"/>
              </a:ext>
            </a:extLst>
          </a:blip>
          <a:srcRect l="2652" r="2652"/>
          <a:stretch>
            <a:fillRect/>
          </a:stretch>
        </p:blipFill>
        <p:spPr>
          <a:xfrm>
            <a:off x="3563888" y="838428"/>
            <a:ext cx="1950811" cy="1949346"/>
          </a:xfrm>
          <a:prstGeom prst="ellipse">
            <a:avLst/>
          </a:prstGeom>
        </p:spPr>
      </p:pic>
      <p:pic>
        <p:nvPicPr>
          <p:cNvPr id="10" name="图片占位符 28">
            <a:extLst>
              <a:ext uri="{FF2B5EF4-FFF2-40B4-BE49-F238E27FC236}">
                <a16:creationId xmlns="" xmlns:a16="http://schemas.microsoft.com/office/drawing/2014/main" id="{7940D801-1985-497A-B10E-CC5AFD5BD6C4}"/>
              </a:ext>
            </a:extLst>
          </p:cNvPr>
          <p:cNvPicPr>
            <a:picLocks noChangeAspect="1"/>
          </p:cNvPicPr>
          <p:nvPr/>
        </p:nvPicPr>
        <p:blipFill>
          <a:blip r:embed="rId4" cstate="print">
            <a:extLst>
              <a:ext uri="{28A0092B-C50C-407E-A947-70E740481C1C}">
                <a14:useLocalDpi xmlns:a14="http://schemas.microsoft.com/office/drawing/2010/main" val="0"/>
              </a:ext>
            </a:extLst>
          </a:blip>
          <a:srcRect l="16625" r="16625"/>
          <a:stretch>
            <a:fillRect/>
          </a:stretch>
        </p:blipFill>
        <p:spPr>
          <a:xfrm>
            <a:off x="6156175" y="838428"/>
            <a:ext cx="1950809" cy="1949345"/>
          </a:xfrm>
          <a:prstGeom prst="ellipse">
            <a:avLst/>
          </a:prstGeom>
        </p:spPr>
      </p:pic>
      <p:sp>
        <p:nvSpPr>
          <p:cNvPr id="11" name="文本框 36"/>
          <p:cNvSpPr txBox="1"/>
          <p:nvPr/>
        </p:nvSpPr>
        <p:spPr>
          <a:xfrm>
            <a:off x="827584" y="3147814"/>
            <a:ext cx="1728192" cy="461665"/>
          </a:xfrm>
          <a:prstGeom prst="rect">
            <a:avLst/>
          </a:prstGeom>
          <a:noFill/>
        </p:spPr>
        <p:txBody>
          <a:bodyPr wrap="square" rtlCol="0">
            <a:spAutoFit/>
          </a:bodyPr>
          <a:lstStyle/>
          <a:p>
            <a:r>
              <a:rPr lang="zh-CN" altLang="en-US" sz="2400" b="1" dirty="0">
                <a:solidFill>
                  <a:schemeClr val="bg1">
                    <a:lumMod val="95000"/>
                  </a:schemeClr>
                </a:solidFill>
                <a:latin typeface="隶书" pitchFamily="49" charset="-122"/>
                <a:ea typeface="隶书" pitchFamily="49" charset="-122"/>
              </a:rPr>
              <a:t>技术可行性</a:t>
            </a:r>
          </a:p>
        </p:txBody>
      </p:sp>
      <p:sp>
        <p:nvSpPr>
          <p:cNvPr id="13" name="Rectangle 23"/>
          <p:cNvSpPr/>
          <p:nvPr/>
        </p:nvSpPr>
        <p:spPr>
          <a:xfrm>
            <a:off x="467544" y="3609051"/>
            <a:ext cx="2493304" cy="1477328"/>
          </a:xfrm>
          <a:prstGeom prst="rect">
            <a:avLst/>
          </a:prstGeom>
        </p:spPr>
        <p:txBody>
          <a:bodyPr wrap="square">
            <a:spAutoFit/>
          </a:bodyPr>
          <a:lstStyle/>
          <a:p>
            <a:r>
              <a:rPr lang="en-US" altLang="zh-CN" dirty="0">
                <a:solidFill>
                  <a:schemeClr val="bg1"/>
                </a:solidFill>
                <a:latin typeface="隶书" pitchFamily="49" charset="-122"/>
                <a:ea typeface="隶书" pitchFamily="49" charset="-122"/>
              </a:rPr>
              <a:t>  </a:t>
            </a:r>
            <a:r>
              <a:rPr lang="zh-CN" altLang="zh-CN" dirty="0">
                <a:solidFill>
                  <a:schemeClr val="bg1"/>
                </a:solidFill>
                <a:latin typeface="隶书" pitchFamily="49" charset="-122"/>
                <a:ea typeface="隶书" pitchFamily="49" charset="-122"/>
              </a:rPr>
              <a:t>在已有的</a:t>
            </a:r>
            <a:r>
              <a:rPr lang="en-US" altLang="zh-CN" dirty="0">
                <a:solidFill>
                  <a:schemeClr val="bg1"/>
                </a:solidFill>
                <a:latin typeface="隶书" pitchFamily="49" charset="-122"/>
                <a:ea typeface="隶书" pitchFamily="49" charset="-122"/>
              </a:rPr>
              <a:t>Java</a:t>
            </a:r>
            <a:r>
              <a:rPr lang="zh-CN" altLang="zh-CN" dirty="0">
                <a:solidFill>
                  <a:schemeClr val="bg1"/>
                </a:solidFill>
                <a:latin typeface="隶书" pitchFamily="49" charset="-122"/>
                <a:ea typeface="隶书" pitchFamily="49" charset="-122"/>
              </a:rPr>
              <a:t>基础，数据库基础等知识，以及将要学习的相关知识，我们小组认为可以克服技术层面的困难。</a:t>
            </a:r>
            <a:endParaRPr lang="en-US" altLang="zh-CN" dirty="0">
              <a:solidFill>
                <a:schemeClr val="bg1"/>
              </a:solidFill>
              <a:latin typeface="隶书" pitchFamily="49" charset="-122"/>
              <a:ea typeface="隶书" pitchFamily="49" charset="-122"/>
            </a:endParaRPr>
          </a:p>
        </p:txBody>
      </p:sp>
      <p:sp>
        <p:nvSpPr>
          <p:cNvPr id="14" name="文本框 38"/>
          <p:cNvSpPr txBox="1"/>
          <p:nvPr/>
        </p:nvSpPr>
        <p:spPr>
          <a:xfrm>
            <a:off x="3563888" y="3153101"/>
            <a:ext cx="1800200" cy="461665"/>
          </a:xfrm>
          <a:prstGeom prst="rect">
            <a:avLst/>
          </a:prstGeom>
          <a:noFill/>
        </p:spPr>
        <p:txBody>
          <a:bodyPr wrap="square" rtlCol="0">
            <a:spAutoFit/>
          </a:bodyPr>
          <a:lstStyle/>
          <a:p>
            <a:r>
              <a:rPr lang="zh-CN" altLang="en-US" sz="2400" b="1" dirty="0">
                <a:solidFill>
                  <a:schemeClr val="bg1">
                    <a:lumMod val="95000"/>
                  </a:schemeClr>
                </a:solidFill>
                <a:latin typeface="隶书" pitchFamily="49" charset="-122"/>
                <a:ea typeface="隶书" pitchFamily="49" charset="-122"/>
              </a:rPr>
              <a:t>经济可行性</a:t>
            </a:r>
          </a:p>
        </p:txBody>
      </p:sp>
      <p:sp>
        <p:nvSpPr>
          <p:cNvPr id="15" name="Rectangle 23"/>
          <p:cNvSpPr/>
          <p:nvPr/>
        </p:nvSpPr>
        <p:spPr>
          <a:xfrm>
            <a:off x="3207145" y="3579862"/>
            <a:ext cx="2664296" cy="1446550"/>
          </a:xfrm>
          <a:prstGeom prst="rect">
            <a:avLst/>
          </a:prstGeom>
        </p:spPr>
        <p:txBody>
          <a:bodyPr wrap="square">
            <a:spAutoFit/>
          </a:bodyPr>
          <a:lstStyle/>
          <a:p>
            <a:r>
              <a:rPr lang="en-US" altLang="zh-CN" dirty="0">
                <a:solidFill>
                  <a:schemeClr val="bg1"/>
                </a:solidFill>
                <a:latin typeface="隶书" pitchFamily="49" charset="-122"/>
                <a:ea typeface="隶书" pitchFamily="49" charset="-122"/>
              </a:rPr>
              <a:t>  </a:t>
            </a:r>
            <a:r>
              <a:rPr lang="zh-CN" altLang="zh-CN" sz="1400" dirty="0">
                <a:solidFill>
                  <a:schemeClr val="bg1"/>
                </a:solidFill>
                <a:latin typeface="隶书" pitchFamily="49" charset="-122"/>
                <a:ea typeface="隶书" pitchFamily="49" charset="-122"/>
              </a:rPr>
              <a:t>该项目的主要开发成本在于时间成本以及自学各种软件知识的经济成本，一旦该项目成功并投入使用，受众群体将会是广大</a:t>
            </a:r>
            <a:r>
              <a:rPr lang="zh-CN" altLang="en-US" sz="1400" dirty="0">
                <a:solidFill>
                  <a:schemeClr val="bg1"/>
                </a:solidFill>
                <a:latin typeface="隶书" pitchFamily="49" charset="-122"/>
                <a:ea typeface="隶书" pitchFamily="49" charset="-122"/>
              </a:rPr>
              <a:t>上班族和</a:t>
            </a:r>
            <a:r>
              <a:rPr lang="zh-CN" altLang="zh-CN" sz="1400" dirty="0">
                <a:solidFill>
                  <a:schemeClr val="bg1"/>
                </a:solidFill>
                <a:latin typeface="隶书" pitchFamily="49" charset="-122"/>
                <a:ea typeface="隶书" pitchFamily="49" charset="-122"/>
              </a:rPr>
              <a:t>学生，带来的经济效益将会</a:t>
            </a:r>
            <a:r>
              <a:rPr lang="zh-CN" altLang="en-US" sz="1400" dirty="0">
                <a:solidFill>
                  <a:schemeClr val="bg1"/>
                </a:solidFill>
                <a:latin typeface="隶书" pitchFamily="49" charset="-122"/>
                <a:ea typeface="隶书" pitchFamily="49" charset="-122"/>
              </a:rPr>
              <a:t>十分</a:t>
            </a:r>
            <a:r>
              <a:rPr lang="zh-CN" altLang="zh-CN" sz="1400" dirty="0">
                <a:solidFill>
                  <a:schemeClr val="bg1"/>
                </a:solidFill>
                <a:latin typeface="隶书" pitchFamily="49" charset="-122"/>
                <a:ea typeface="隶书" pitchFamily="49" charset="-122"/>
              </a:rPr>
              <a:t>可观。</a:t>
            </a:r>
            <a:endParaRPr lang="en-US" altLang="zh-CN" sz="1400" dirty="0">
              <a:solidFill>
                <a:schemeClr val="bg1"/>
              </a:solidFill>
              <a:latin typeface="隶书" pitchFamily="49" charset="-122"/>
              <a:ea typeface="隶书" pitchFamily="49" charset="-122"/>
            </a:endParaRPr>
          </a:p>
        </p:txBody>
      </p:sp>
      <p:sp>
        <p:nvSpPr>
          <p:cNvPr id="16" name="文本框 40"/>
          <p:cNvSpPr txBox="1"/>
          <p:nvPr/>
        </p:nvSpPr>
        <p:spPr>
          <a:xfrm>
            <a:off x="6271554" y="3092377"/>
            <a:ext cx="1720049" cy="461665"/>
          </a:xfrm>
          <a:prstGeom prst="rect">
            <a:avLst/>
          </a:prstGeom>
          <a:noFill/>
        </p:spPr>
        <p:txBody>
          <a:bodyPr wrap="square" rtlCol="0">
            <a:spAutoFit/>
          </a:bodyPr>
          <a:lstStyle/>
          <a:p>
            <a:r>
              <a:rPr lang="zh-CN" altLang="en-US" sz="2400" b="1" dirty="0">
                <a:solidFill>
                  <a:schemeClr val="bg1">
                    <a:lumMod val="95000"/>
                  </a:schemeClr>
                </a:solidFill>
                <a:latin typeface="隶书" pitchFamily="49" charset="-122"/>
                <a:ea typeface="隶书" pitchFamily="49" charset="-122"/>
              </a:rPr>
              <a:t>操作可行性</a:t>
            </a:r>
          </a:p>
        </p:txBody>
      </p:sp>
      <p:sp>
        <p:nvSpPr>
          <p:cNvPr id="17" name="Rectangle 23"/>
          <p:cNvSpPr/>
          <p:nvPr/>
        </p:nvSpPr>
        <p:spPr>
          <a:xfrm>
            <a:off x="6156175" y="3702972"/>
            <a:ext cx="2493304" cy="1200329"/>
          </a:xfrm>
          <a:prstGeom prst="rect">
            <a:avLst/>
          </a:prstGeom>
        </p:spPr>
        <p:txBody>
          <a:bodyPr wrap="square">
            <a:spAutoFit/>
          </a:bodyPr>
          <a:lstStyle/>
          <a:p>
            <a:r>
              <a:rPr lang="zh-CN" altLang="zh-CN" dirty="0">
                <a:solidFill>
                  <a:schemeClr val="bg1"/>
                </a:solidFill>
                <a:latin typeface="隶书" pitchFamily="49" charset="-122"/>
                <a:ea typeface="隶书" pitchFamily="49" charset="-122"/>
              </a:rPr>
              <a:t>该项目的运行平台是安卓系统，而在大学生群体中，安卓系统的手机用户占很大的比例。</a:t>
            </a:r>
            <a:endParaRPr lang="en-US" altLang="zh-CN"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68554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467544" y="353229"/>
            <a:ext cx="3647152"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可靠性和实用性需求</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3" name="圆角矩形标注 2"/>
          <p:cNvSpPr/>
          <p:nvPr/>
        </p:nvSpPr>
        <p:spPr>
          <a:xfrm>
            <a:off x="1043608" y="1347614"/>
            <a:ext cx="1872208" cy="1368152"/>
          </a:xfrm>
          <a:prstGeom prst="wedgeRoundRect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形标注 3"/>
          <p:cNvSpPr/>
          <p:nvPr/>
        </p:nvSpPr>
        <p:spPr>
          <a:xfrm>
            <a:off x="975710" y="3134312"/>
            <a:ext cx="2008003" cy="1512168"/>
          </a:xfrm>
          <a:prstGeom prst="wedgeEllipse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3"/>
          <p:cNvSpPr/>
          <p:nvPr/>
        </p:nvSpPr>
        <p:spPr>
          <a:xfrm>
            <a:off x="1134038" y="1491630"/>
            <a:ext cx="1691347" cy="1015663"/>
          </a:xfrm>
          <a:prstGeom prst="rect">
            <a:avLst/>
          </a:prstGeom>
        </p:spPr>
        <p:txBody>
          <a:bodyPr wrap="square">
            <a:spAutoFit/>
          </a:bodyPr>
          <a:lstStyle/>
          <a:p>
            <a:r>
              <a:rPr lang="zh-CN" altLang="en-US" sz="2000" dirty="0">
                <a:solidFill>
                  <a:schemeClr val="bg1"/>
                </a:solidFill>
                <a:latin typeface="隶书" pitchFamily="49" charset="-122"/>
                <a:ea typeface="隶书" pitchFamily="49" charset="-122"/>
              </a:rPr>
              <a:t>时间轴顺序</a:t>
            </a:r>
            <a:r>
              <a:rPr lang="zh-CN" altLang="zh-CN" sz="2000" dirty="0">
                <a:solidFill>
                  <a:schemeClr val="bg1"/>
                </a:solidFill>
                <a:latin typeface="隶书" pitchFamily="49" charset="-122"/>
                <a:ea typeface="隶书" pitchFamily="49" charset="-122"/>
              </a:rPr>
              <a:t>出错率不得超过</a:t>
            </a:r>
            <a:r>
              <a:rPr lang="en-US" altLang="zh-CN" sz="2000" dirty="0">
                <a:solidFill>
                  <a:schemeClr val="bg1"/>
                </a:solidFill>
                <a:latin typeface="隶书" pitchFamily="49" charset="-122"/>
                <a:ea typeface="隶书" pitchFamily="49" charset="-122"/>
              </a:rPr>
              <a:t>1%</a:t>
            </a:r>
            <a:r>
              <a:rPr lang="zh-CN" altLang="zh-CN" sz="2000" dirty="0">
                <a:solidFill>
                  <a:schemeClr val="bg1"/>
                </a:solidFill>
                <a:latin typeface="隶书" pitchFamily="49" charset="-122"/>
                <a:ea typeface="隶书" pitchFamily="49" charset="-122"/>
              </a:rPr>
              <a:t>。</a:t>
            </a:r>
            <a:endParaRPr lang="en-US" altLang="zh-CN" sz="2000" dirty="0">
              <a:solidFill>
                <a:schemeClr val="bg1"/>
              </a:solidFill>
              <a:latin typeface="隶书" pitchFamily="49" charset="-122"/>
              <a:ea typeface="隶书" pitchFamily="49" charset="-122"/>
            </a:endParaRPr>
          </a:p>
        </p:txBody>
      </p:sp>
      <p:sp>
        <p:nvSpPr>
          <p:cNvPr id="6" name="Rectangle 23"/>
          <p:cNvSpPr/>
          <p:nvPr/>
        </p:nvSpPr>
        <p:spPr>
          <a:xfrm>
            <a:off x="1170041" y="3382563"/>
            <a:ext cx="1619339" cy="1015663"/>
          </a:xfrm>
          <a:prstGeom prst="rect">
            <a:avLst/>
          </a:prstGeom>
        </p:spPr>
        <p:txBody>
          <a:bodyPr wrap="square">
            <a:spAutoFit/>
          </a:bodyPr>
          <a:lstStyle/>
          <a:p>
            <a:r>
              <a:rPr lang="zh-CN" altLang="en-US" sz="2000" dirty="0">
                <a:solidFill>
                  <a:schemeClr val="bg1"/>
                </a:solidFill>
                <a:latin typeface="隶书" pitchFamily="49" charset="-122"/>
                <a:ea typeface="隶书" pitchFamily="49" charset="-122"/>
              </a:rPr>
              <a:t>能在绝大部分安卓手机上运行</a:t>
            </a:r>
            <a:r>
              <a:rPr lang="zh-CN" altLang="zh-CN" sz="2000" dirty="0">
                <a:solidFill>
                  <a:schemeClr val="bg1"/>
                </a:solidFill>
                <a:latin typeface="隶书" pitchFamily="49" charset="-122"/>
                <a:ea typeface="隶书" pitchFamily="49" charset="-122"/>
              </a:rPr>
              <a:t>超过。</a:t>
            </a:r>
            <a:endParaRPr lang="en-US" altLang="zh-CN" sz="2000" dirty="0">
              <a:solidFill>
                <a:schemeClr val="bg1"/>
              </a:solidFill>
              <a:latin typeface="隶书" pitchFamily="49" charset="-122"/>
              <a:ea typeface="隶书"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592654"/>
            <a:ext cx="3314126" cy="4246224"/>
          </a:xfrm>
          <a:prstGeom prst="rect">
            <a:avLst/>
          </a:prstGeom>
        </p:spPr>
      </p:pic>
    </p:spTree>
    <p:extLst>
      <p:ext uri="{BB962C8B-B14F-4D97-AF65-F5344CB8AC3E}">
        <p14:creationId xmlns:p14="http://schemas.microsoft.com/office/powerpoint/2010/main" val="306678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467544" y="353229"/>
            <a:ext cx="2492990"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出错处理需求</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pic>
        <p:nvPicPr>
          <p:cNvPr id="6" name="图片占位符 16">
            <a:extLst>
              <a:ext uri="{FF2B5EF4-FFF2-40B4-BE49-F238E27FC236}">
                <a16:creationId xmlns="" xmlns:a16="http://schemas.microsoft.com/office/drawing/2014/main" id="{120702DE-B965-414F-AFEF-B42F19ABCB75}"/>
              </a:ext>
            </a:extLst>
          </p:cNvPr>
          <p:cNvPicPr>
            <a:picLocks noChangeAspect="1"/>
          </p:cNvPicPr>
          <p:nvPr/>
        </p:nvPicPr>
        <p:blipFill>
          <a:blip r:embed="rId2" cstate="print">
            <a:extLst>
              <a:ext uri="{28A0092B-C50C-407E-A947-70E740481C1C}">
                <a14:useLocalDpi xmlns:a14="http://schemas.microsoft.com/office/drawing/2010/main" val="0"/>
              </a:ext>
            </a:extLst>
          </a:blip>
          <a:srcRect t="38" b="38"/>
          <a:stretch>
            <a:fillRect/>
          </a:stretch>
        </p:blipFill>
        <p:spPr>
          <a:xfrm>
            <a:off x="3707904" y="939428"/>
            <a:ext cx="1704563" cy="1703284"/>
          </a:xfrm>
          <a:prstGeom prst="ellipse">
            <a:avLst/>
          </a:prstGeom>
        </p:spPr>
      </p:pic>
      <p:sp>
        <p:nvSpPr>
          <p:cNvPr id="7" name="文本框 36"/>
          <p:cNvSpPr txBox="1"/>
          <p:nvPr/>
        </p:nvSpPr>
        <p:spPr>
          <a:xfrm>
            <a:off x="3876109" y="2750005"/>
            <a:ext cx="1368152" cy="400110"/>
          </a:xfrm>
          <a:prstGeom prst="rect">
            <a:avLst/>
          </a:prstGeom>
          <a:noFill/>
        </p:spPr>
        <p:txBody>
          <a:bodyPr wrap="square" rtlCol="0">
            <a:spAutoFit/>
          </a:bodyPr>
          <a:lstStyle/>
          <a:p>
            <a:r>
              <a:rPr lang="zh-CN" altLang="en-US" sz="2000" b="1" dirty="0">
                <a:solidFill>
                  <a:schemeClr val="accent3"/>
                </a:solidFill>
                <a:latin typeface="隶书" pitchFamily="49" charset="-122"/>
                <a:ea typeface="隶书" pitchFamily="49" charset="-122"/>
              </a:rPr>
              <a:t>出错反馈</a:t>
            </a:r>
          </a:p>
        </p:txBody>
      </p:sp>
      <p:sp>
        <p:nvSpPr>
          <p:cNvPr id="8" name="Rectangle 23"/>
          <p:cNvSpPr/>
          <p:nvPr/>
        </p:nvSpPr>
        <p:spPr>
          <a:xfrm>
            <a:off x="3313533" y="3257408"/>
            <a:ext cx="2493304" cy="1200329"/>
          </a:xfrm>
          <a:prstGeom prst="rect">
            <a:avLst/>
          </a:prstGeom>
        </p:spPr>
        <p:txBody>
          <a:bodyPr wrap="square">
            <a:spAutoFit/>
          </a:bodyPr>
          <a:lstStyle/>
          <a:p>
            <a:pPr lvl="0"/>
            <a:r>
              <a:rPr lang="zh-CN" altLang="zh-CN" dirty="0">
                <a:solidFill>
                  <a:schemeClr val="accent3"/>
                </a:solidFill>
                <a:latin typeface="隶书" pitchFamily="49" charset="-122"/>
                <a:ea typeface="隶书" pitchFamily="49" charset="-122"/>
              </a:rPr>
              <a:t>用户在运行时发现</a:t>
            </a:r>
            <a:r>
              <a:rPr lang="en-US" altLang="zh-CN" dirty="0">
                <a:solidFill>
                  <a:schemeClr val="accent3"/>
                </a:solidFill>
                <a:latin typeface="隶书" pitchFamily="49" charset="-122"/>
                <a:ea typeface="隶书" pitchFamily="49" charset="-122"/>
              </a:rPr>
              <a:t>BUG</a:t>
            </a:r>
            <a:r>
              <a:rPr lang="zh-CN" altLang="zh-CN" dirty="0">
                <a:solidFill>
                  <a:schemeClr val="accent3"/>
                </a:solidFill>
                <a:latin typeface="隶书" pitchFamily="49" charset="-122"/>
                <a:ea typeface="隶书" pitchFamily="49" charset="-122"/>
              </a:rPr>
              <a:t>，</a:t>
            </a:r>
            <a:r>
              <a:rPr lang="en-US" altLang="zh-CN" dirty="0">
                <a:solidFill>
                  <a:schemeClr val="accent3"/>
                </a:solidFill>
                <a:latin typeface="隶书" pitchFamily="49" charset="-122"/>
                <a:ea typeface="隶书" pitchFamily="49" charset="-122"/>
              </a:rPr>
              <a:t>APP</a:t>
            </a:r>
            <a:r>
              <a:rPr lang="zh-CN" altLang="zh-CN" dirty="0">
                <a:solidFill>
                  <a:schemeClr val="accent3"/>
                </a:solidFill>
                <a:latin typeface="隶书" pitchFamily="49" charset="-122"/>
                <a:ea typeface="隶书" pitchFamily="49" charset="-122"/>
              </a:rPr>
              <a:t>应该给用户提供反馈</a:t>
            </a:r>
            <a:r>
              <a:rPr lang="en-US" altLang="zh-CN" dirty="0">
                <a:solidFill>
                  <a:schemeClr val="accent3"/>
                </a:solidFill>
                <a:latin typeface="隶书" pitchFamily="49" charset="-122"/>
                <a:ea typeface="隶书" pitchFamily="49" charset="-122"/>
              </a:rPr>
              <a:t>BUG</a:t>
            </a:r>
            <a:r>
              <a:rPr lang="zh-CN" altLang="zh-CN" dirty="0">
                <a:solidFill>
                  <a:schemeClr val="accent3"/>
                </a:solidFill>
                <a:latin typeface="隶书" pitchFamily="49" charset="-122"/>
                <a:ea typeface="隶书" pitchFamily="49" charset="-122"/>
              </a:rPr>
              <a:t>的渠道，让开发方能及时处理相关信息。</a:t>
            </a:r>
          </a:p>
        </p:txBody>
      </p:sp>
    </p:spTree>
    <p:extLst>
      <p:ext uri="{BB962C8B-B14F-4D97-AF65-F5344CB8AC3E}">
        <p14:creationId xmlns:p14="http://schemas.microsoft.com/office/powerpoint/2010/main" val="306678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611560" y="699542"/>
            <a:ext cx="2877711"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可能遇到的问题</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12" name="Rectangle 23"/>
          <p:cNvSpPr/>
          <p:nvPr/>
        </p:nvSpPr>
        <p:spPr>
          <a:xfrm>
            <a:off x="628669" y="1419622"/>
            <a:ext cx="5201208" cy="1200329"/>
          </a:xfrm>
          <a:prstGeom prst="rect">
            <a:avLst/>
          </a:prstGeom>
        </p:spPr>
        <p:txBody>
          <a:bodyPr wrap="square">
            <a:spAutoFit/>
          </a:bodyPr>
          <a:lstStyle/>
          <a:p>
            <a:r>
              <a:rPr lang="zh-CN" altLang="en-US" dirty="0">
                <a:solidFill>
                  <a:schemeClr val="accent3"/>
                </a:solidFill>
                <a:latin typeface="隶书" pitchFamily="49" charset="-122"/>
                <a:ea typeface="隶书" pitchFamily="49" charset="-122"/>
              </a:rPr>
              <a:t>一、</a:t>
            </a:r>
            <a:endParaRPr lang="en-US" altLang="zh-CN" dirty="0">
              <a:solidFill>
                <a:schemeClr val="accent3"/>
              </a:solidFill>
              <a:latin typeface="隶书" pitchFamily="49" charset="-122"/>
              <a:ea typeface="隶书" pitchFamily="49" charset="-122"/>
            </a:endParaRPr>
          </a:p>
          <a:p>
            <a:r>
              <a:rPr lang="en-US" altLang="zh-CN" dirty="0">
                <a:solidFill>
                  <a:schemeClr val="accent3"/>
                </a:solidFill>
                <a:latin typeface="隶书" pitchFamily="49" charset="-122"/>
                <a:ea typeface="隶书" pitchFamily="49" charset="-122"/>
              </a:rPr>
              <a:t>App</a:t>
            </a:r>
            <a:r>
              <a:rPr lang="zh-CN" altLang="zh-CN" dirty="0">
                <a:solidFill>
                  <a:schemeClr val="accent3"/>
                </a:solidFill>
                <a:latin typeface="隶书" pitchFamily="49" charset="-122"/>
                <a:ea typeface="隶书" pitchFamily="49" charset="-122"/>
              </a:rPr>
              <a:t>软件的功能实现是最大的问题，因为以前没接触过的缘故，不知道该如何将具体的功能转化为软件代码实现。</a:t>
            </a:r>
            <a:endParaRPr lang="en-US" altLang="zh-CN" dirty="0">
              <a:solidFill>
                <a:schemeClr val="accent3"/>
              </a:solidFill>
              <a:latin typeface="隶书" pitchFamily="49" charset="-122"/>
              <a:ea typeface="隶书" pitchFamily="49" charset="-122"/>
            </a:endParaRPr>
          </a:p>
        </p:txBody>
      </p:sp>
      <p:sp>
        <p:nvSpPr>
          <p:cNvPr id="13" name="Rectangle 23"/>
          <p:cNvSpPr/>
          <p:nvPr/>
        </p:nvSpPr>
        <p:spPr>
          <a:xfrm>
            <a:off x="628669" y="3075806"/>
            <a:ext cx="5201208" cy="923330"/>
          </a:xfrm>
          <a:prstGeom prst="rect">
            <a:avLst/>
          </a:prstGeom>
        </p:spPr>
        <p:txBody>
          <a:bodyPr wrap="square">
            <a:spAutoFit/>
          </a:bodyPr>
          <a:lstStyle/>
          <a:p>
            <a:pPr>
              <a:defRPr/>
            </a:pPr>
            <a:r>
              <a:rPr lang="zh-CN" altLang="en-US" noProof="1">
                <a:solidFill>
                  <a:schemeClr val="accent3"/>
                </a:solidFill>
                <a:latin typeface="隶书" pitchFamily="49" charset="-122"/>
                <a:ea typeface="隶书" pitchFamily="49" charset="-122"/>
                <a:cs typeface="Open Sans" panose="020B0606030504020204" pitchFamily="34" charset="0"/>
              </a:rPr>
              <a:t>二、</a:t>
            </a:r>
            <a:endParaRPr lang="en-US" altLang="zh-CN" noProof="1">
              <a:solidFill>
                <a:schemeClr val="accent3"/>
              </a:solidFill>
              <a:latin typeface="隶书" pitchFamily="49" charset="-122"/>
              <a:ea typeface="隶书" pitchFamily="49" charset="-122"/>
              <a:cs typeface="Open Sans" panose="020B0606030504020204" pitchFamily="34" charset="0"/>
            </a:endParaRPr>
          </a:p>
          <a:p>
            <a:pPr>
              <a:defRPr/>
            </a:pPr>
            <a:r>
              <a:rPr lang="zh-CN" altLang="en-US" noProof="1">
                <a:solidFill>
                  <a:schemeClr val="accent3"/>
                </a:solidFill>
                <a:latin typeface="隶书" pitchFamily="49" charset="-122"/>
                <a:ea typeface="隶书" pitchFamily="49" charset="-122"/>
                <a:cs typeface="Open Sans" panose="020B0606030504020204" pitchFamily="34" charset="0"/>
              </a:rPr>
              <a:t>时间上的问题，我们需要在课后抽时间，不仅要完成自学，还要完成编写实现</a:t>
            </a:r>
            <a:r>
              <a:rPr lang="en-US" altLang="zh-CN" noProof="1">
                <a:solidFill>
                  <a:schemeClr val="accent3"/>
                </a:solidFill>
                <a:latin typeface="隶书" pitchFamily="49" charset="-122"/>
                <a:ea typeface="隶书" pitchFamily="49" charset="-122"/>
                <a:cs typeface="Open Sans" panose="020B0606030504020204" pitchFamily="34" charset="0"/>
              </a:rPr>
              <a:t>App</a:t>
            </a:r>
            <a:r>
              <a:rPr lang="zh-CN" altLang="en-US" noProof="1">
                <a:solidFill>
                  <a:schemeClr val="accent3"/>
                </a:solidFill>
                <a:latin typeface="隶书" pitchFamily="49" charset="-122"/>
                <a:ea typeface="隶书" pitchFamily="49" charset="-122"/>
                <a:cs typeface="Open Sans" panose="020B0606030504020204" pitchFamily="34" charset="0"/>
              </a:rPr>
              <a:t>。</a:t>
            </a:r>
            <a:endParaRPr lang="en-US" noProof="1">
              <a:solidFill>
                <a:schemeClr val="accent3"/>
              </a:solidFill>
              <a:latin typeface="隶书" pitchFamily="49" charset="-122"/>
              <a:ea typeface="隶书" pitchFamily="49" charset="-122"/>
              <a:cs typeface="Open Sans" panose="020B0606030504020204" pitchFamily="34" charset="0"/>
            </a:endParaRPr>
          </a:p>
        </p:txBody>
      </p:sp>
    </p:spTree>
    <p:extLst>
      <p:ext uri="{BB962C8B-B14F-4D97-AF65-F5344CB8AC3E}">
        <p14:creationId xmlns:p14="http://schemas.microsoft.com/office/powerpoint/2010/main" val="133072096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par>
                                <p:cTn id="8" presetID="42"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3" name="TextBox 52"/>
          <p:cNvSpPr txBox="1"/>
          <p:nvPr/>
        </p:nvSpPr>
        <p:spPr>
          <a:xfrm>
            <a:off x="2195736" y="1154445"/>
            <a:ext cx="2236510" cy="707886"/>
          </a:xfrm>
          <a:prstGeom prst="rect">
            <a:avLst/>
          </a:prstGeom>
          <a:noFill/>
        </p:spPr>
        <p:txBody>
          <a:bodyPr wrap="none" rtlCol="0">
            <a:spAutoFit/>
          </a:bodyPr>
          <a:lstStyle/>
          <a:p>
            <a:pPr algn="r"/>
            <a:r>
              <a:rPr lang="zh-CN" altLang="en-US" sz="4000" dirty="0" smtClean="0">
                <a:solidFill>
                  <a:prstClr val="white"/>
                </a:solidFill>
                <a:latin typeface="微软雅黑" panose="020B0503020204020204" pitchFamily="34" charset="-122"/>
                <a:ea typeface="微软雅黑" panose="020B0503020204020204" pitchFamily="34" charset="-122"/>
              </a:rPr>
              <a:t>项目计划</a:t>
            </a:r>
            <a:endParaRPr lang="zh-CN" altLang="en-US" sz="4000" dirty="0">
              <a:solidFill>
                <a:prstClr val="white"/>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2208797" y="2067694"/>
            <a:ext cx="5824351" cy="707886"/>
          </a:xfrm>
          <a:prstGeom prst="rect">
            <a:avLst/>
          </a:prstGeom>
          <a:noFill/>
        </p:spPr>
        <p:txBody>
          <a:bodyPr wrap="none" rtlCol="0">
            <a:spAutoFit/>
          </a:bodyPr>
          <a:lstStyle/>
          <a:p>
            <a:pPr algn="ctr"/>
            <a:r>
              <a:rPr lang="en-US" altLang="zh-CN" sz="4000" dirty="0" smtClean="0">
                <a:solidFill>
                  <a:schemeClr val="bg1"/>
                </a:solidFill>
                <a:latin typeface="微软雅黑" panose="020B0503020204020204" pitchFamily="34" charset="-122"/>
                <a:ea typeface="微软雅黑" panose="020B0503020204020204" pitchFamily="34" charset="-122"/>
              </a:rPr>
              <a:t>PROJECT SCHEDULING</a:t>
            </a:r>
            <a:endParaRPr lang="en-US" altLang="zh-CN" sz="4000" dirty="0">
              <a:solidFill>
                <a:prstClr val="white"/>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4499992" y="590654"/>
            <a:ext cx="1377444" cy="1377444"/>
            <a:chOff x="2186444" y="1658677"/>
            <a:chExt cx="369332" cy="369332"/>
          </a:xfrm>
        </p:grpSpPr>
        <p:sp>
          <p:nvSpPr>
            <p:cNvPr id="9" name="椭圆 8"/>
            <p:cNvSpPr/>
            <p:nvPr/>
          </p:nvSpPr>
          <p:spPr>
            <a:xfrm>
              <a:off x="2186444" y="1658677"/>
              <a:ext cx="369332" cy="36933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0" name="Picture 5" descr="F:\1-原创素材\4_ks02\PPT\PPT-0_小图标\02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3057" y="1714667"/>
              <a:ext cx="270459" cy="233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6013129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68179" y="51470"/>
            <a:ext cx="1338828"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甘特图</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 xmlns:a16="http://schemas.microsoft.com/office/drawing/2014/main" id="{02540A81-1828-4EDC-9F68-BF331790D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5468"/>
            <a:ext cx="9144000" cy="4286533"/>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TotalTime>
  <Words>598</Words>
  <Application>Microsoft Macintosh PowerPoint</Application>
  <PresentationFormat>全屏显示(16:9)</PresentationFormat>
  <Paragraphs>108</Paragraphs>
  <Slides>15</Slides>
  <Notes>10</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Calibri</vt:lpstr>
      <vt:lpstr>Impact</vt:lpstr>
      <vt:lpstr>Open Sans</vt:lpstr>
      <vt:lpstr>Times New Roman</vt:lpstr>
      <vt:lpstr>黑体</vt:lpstr>
      <vt:lpstr>楷体</vt:lpstr>
      <vt:lpstr>隶书</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nijialing</dc:creator>
  <cp:lastModifiedBy>Microsoft Office 用户</cp:lastModifiedBy>
  <cp:revision>149</cp:revision>
  <dcterms:created xsi:type="dcterms:W3CDTF">2014-08-10T04:03:00Z</dcterms:created>
  <dcterms:modified xsi:type="dcterms:W3CDTF">2019-03-17T09:01:09Z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